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256" r:id="rId2"/>
    <p:sldId id="434" r:id="rId3"/>
    <p:sldId id="435" r:id="rId4"/>
    <p:sldId id="393" r:id="rId5"/>
    <p:sldId id="395" r:id="rId6"/>
    <p:sldId id="396" r:id="rId7"/>
    <p:sldId id="257" r:id="rId8"/>
    <p:sldId id="380" r:id="rId9"/>
    <p:sldId id="258" r:id="rId10"/>
    <p:sldId id="381" r:id="rId11"/>
    <p:sldId id="268" r:id="rId12"/>
    <p:sldId id="259" r:id="rId13"/>
    <p:sldId id="264" r:id="rId14"/>
    <p:sldId id="260" r:id="rId15"/>
    <p:sldId id="261" r:id="rId16"/>
    <p:sldId id="382" r:id="rId17"/>
    <p:sldId id="330" r:id="rId18"/>
    <p:sldId id="404" r:id="rId19"/>
    <p:sldId id="403" r:id="rId20"/>
    <p:sldId id="383" r:id="rId21"/>
    <p:sldId id="298" r:id="rId22"/>
    <p:sldId id="384" r:id="rId23"/>
    <p:sldId id="299" r:id="rId24"/>
    <p:sldId id="263" r:id="rId25"/>
    <p:sldId id="405" r:id="rId26"/>
    <p:sldId id="385" r:id="rId27"/>
    <p:sldId id="265" r:id="rId28"/>
    <p:sldId id="267" r:id="rId29"/>
    <p:sldId id="266" r:id="rId30"/>
    <p:sldId id="269" r:id="rId31"/>
    <p:sldId id="409" r:id="rId32"/>
    <p:sldId id="273" r:id="rId33"/>
    <p:sldId id="274" r:id="rId34"/>
    <p:sldId id="275" r:id="rId35"/>
    <p:sldId id="313" r:id="rId36"/>
    <p:sldId id="294" r:id="rId37"/>
    <p:sldId id="412" r:id="rId38"/>
    <p:sldId id="413" r:id="rId39"/>
    <p:sldId id="306" r:id="rId40"/>
    <p:sldId id="359" r:id="rId41"/>
    <p:sldId id="360" r:id="rId42"/>
    <p:sldId id="272" r:id="rId43"/>
    <p:sldId id="386" r:id="rId44"/>
    <p:sldId id="284" r:id="rId45"/>
    <p:sldId id="270" r:id="rId46"/>
    <p:sldId id="364" r:id="rId47"/>
    <p:sldId id="361" r:id="rId48"/>
    <p:sldId id="362" r:id="rId49"/>
    <p:sldId id="271" r:id="rId50"/>
    <p:sldId id="316" r:id="rId51"/>
    <p:sldId id="387" r:id="rId52"/>
    <p:sldId id="277" r:id="rId53"/>
    <p:sldId id="319" r:id="rId54"/>
    <p:sldId id="318" r:id="rId55"/>
    <p:sldId id="307" r:id="rId56"/>
    <p:sldId id="279" r:id="rId57"/>
    <p:sldId id="278" r:id="rId58"/>
    <p:sldId id="388" r:id="rId59"/>
    <p:sldId id="280" r:id="rId60"/>
    <p:sldId id="322" r:id="rId61"/>
    <p:sldId id="328" r:id="rId62"/>
    <p:sldId id="363" r:id="rId63"/>
    <p:sldId id="365" r:id="rId64"/>
    <p:sldId id="366" r:id="rId65"/>
    <p:sldId id="370" r:id="rId66"/>
    <p:sldId id="331" r:id="rId67"/>
    <p:sldId id="321" r:id="rId68"/>
    <p:sldId id="296" r:id="rId69"/>
    <p:sldId id="358" r:id="rId70"/>
    <p:sldId id="283" r:id="rId71"/>
    <p:sldId id="282" r:id="rId72"/>
    <p:sldId id="286" r:id="rId73"/>
    <p:sldId id="288" r:id="rId74"/>
    <p:sldId id="295" r:id="rId75"/>
    <p:sldId id="287" r:id="rId76"/>
    <p:sldId id="285" r:id="rId77"/>
    <p:sldId id="289" r:id="rId78"/>
    <p:sldId id="291" r:id="rId79"/>
    <p:sldId id="293" r:id="rId80"/>
    <p:sldId id="292" r:id="rId81"/>
    <p:sldId id="297" r:id="rId82"/>
    <p:sldId id="414" r:id="rId83"/>
    <p:sldId id="300" r:id="rId84"/>
    <p:sldId id="304" r:id="rId85"/>
    <p:sldId id="301" r:id="rId86"/>
    <p:sldId id="302" r:id="rId87"/>
    <p:sldId id="416" r:id="rId88"/>
    <p:sldId id="305" r:id="rId89"/>
    <p:sldId id="308" r:id="rId90"/>
    <p:sldId id="326" r:id="rId91"/>
    <p:sldId id="309" r:id="rId92"/>
    <p:sldId id="310" r:id="rId93"/>
    <p:sldId id="314" r:id="rId94"/>
    <p:sldId id="335" r:id="rId95"/>
    <p:sldId id="311" r:id="rId96"/>
    <p:sldId id="312" r:id="rId97"/>
    <p:sldId id="323" r:id="rId98"/>
    <p:sldId id="333" r:id="rId99"/>
    <p:sldId id="334" r:id="rId100"/>
    <p:sldId id="315" r:id="rId101"/>
    <p:sldId id="368" r:id="rId102"/>
    <p:sldId id="369" r:id="rId103"/>
    <p:sldId id="418" r:id="rId104"/>
    <p:sldId id="419" r:id="rId105"/>
    <p:sldId id="421" r:id="rId106"/>
    <p:sldId id="422" r:id="rId107"/>
    <p:sldId id="423" r:id="rId108"/>
    <p:sldId id="424" r:id="rId109"/>
    <p:sldId id="374" r:id="rId110"/>
    <p:sldId id="391" r:id="rId111"/>
    <p:sldId id="375" r:id="rId112"/>
    <p:sldId id="376" r:id="rId113"/>
    <p:sldId id="377" r:id="rId114"/>
    <p:sldId id="378" r:id="rId115"/>
    <p:sldId id="379" r:id="rId116"/>
    <p:sldId id="324" r:id="rId117"/>
    <p:sldId id="367" r:id="rId118"/>
    <p:sldId id="372" r:id="rId119"/>
    <p:sldId id="371" r:id="rId120"/>
    <p:sldId id="430" r:id="rId121"/>
    <p:sldId id="431" r:id="rId122"/>
    <p:sldId id="356" r:id="rId123"/>
    <p:sldId id="433" r:id="rId124"/>
    <p:sldId id="350" r:id="rId125"/>
    <p:sldId id="357" r:id="rId126"/>
    <p:sldId id="426" r:id="rId127"/>
    <p:sldId id="427" r:id="rId128"/>
    <p:sldId id="428" r:id="rId129"/>
    <p:sldId id="351" r:id="rId130"/>
    <p:sldId id="352" r:id="rId131"/>
    <p:sldId id="355" r:id="rId132"/>
    <p:sldId id="354" r:id="rId133"/>
    <p:sldId id="353" r:id="rId134"/>
    <p:sldId id="398" r:id="rId135"/>
    <p:sldId id="339" r:id="rId136"/>
    <p:sldId id="340" r:id="rId137"/>
    <p:sldId id="402" r:id="rId138"/>
    <p:sldId id="399" r:id="rId139"/>
    <p:sldId id="342" r:id="rId140"/>
    <p:sldId id="343" r:id="rId141"/>
    <p:sldId id="345" r:id="rId142"/>
    <p:sldId id="346" r:id="rId143"/>
    <p:sldId id="344" r:id="rId144"/>
    <p:sldId id="401" r:id="rId145"/>
    <p:sldId id="347" r:id="rId146"/>
    <p:sldId id="349" r:id="rId147"/>
    <p:sldId id="400" r:id="rId148"/>
    <p:sldId id="336" r:id="rId149"/>
    <p:sldId id="338" r:id="rId15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69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586C11-A283-4BCA-9011-FAD462043262}" type="datetimeFigureOut">
              <a:rPr lang="tr-TR" smtClean="0"/>
              <a:t>30.12.2021</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E8224E-7515-4CD4-96D8-7F182E53E3E6}" type="slidenum">
              <a:rPr lang="tr-TR" smtClean="0"/>
              <a:t>‹#›</a:t>
            </a:fld>
            <a:endParaRPr lang="tr-TR"/>
          </a:p>
        </p:txBody>
      </p:sp>
    </p:spTree>
    <p:extLst>
      <p:ext uri="{BB962C8B-B14F-4D97-AF65-F5344CB8AC3E}">
        <p14:creationId xmlns:p14="http://schemas.microsoft.com/office/powerpoint/2010/main" val="258336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A383DD9-8ADF-48D9-8D8A-F72890DBA81E}" type="slidenum">
              <a:rPr lang="tr-TR" smtClean="0"/>
              <a:pPr/>
              <a:t>120</a:t>
            </a:fld>
            <a:endParaRPr lang="tr-TR"/>
          </a:p>
        </p:txBody>
      </p:sp>
    </p:spTree>
    <p:extLst>
      <p:ext uri="{BB962C8B-B14F-4D97-AF65-F5344CB8AC3E}">
        <p14:creationId xmlns:p14="http://schemas.microsoft.com/office/powerpoint/2010/main" val="322747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A383DD9-8ADF-48D9-8D8A-F72890DBA81E}" type="slidenum">
              <a:rPr lang="tr-TR" smtClean="0"/>
              <a:pPr/>
              <a:t>121</a:t>
            </a:fld>
            <a:endParaRPr lang="tr-TR"/>
          </a:p>
        </p:txBody>
      </p:sp>
    </p:spTree>
    <p:extLst>
      <p:ext uri="{BB962C8B-B14F-4D97-AF65-F5344CB8AC3E}">
        <p14:creationId xmlns:p14="http://schemas.microsoft.com/office/powerpoint/2010/main" val="322747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FAB472B-C018-4AFE-8375-1D7DA0D318EA}" type="slidenum">
              <a:rPr lang="tr-TR" smtClean="0"/>
              <a:t>134</a:t>
            </a:fld>
            <a:endParaRPr lang="tr-TR"/>
          </a:p>
        </p:txBody>
      </p:sp>
    </p:spTree>
    <p:extLst>
      <p:ext uri="{BB962C8B-B14F-4D97-AF65-F5344CB8AC3E}">
        <p14:creationId xmlns:p14="http://schemas.microsoft.com/office/powerpoint/2010/main" val="310224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30.12.2021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30.12.2021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hyperlink" Target="Faydal&#305;%20D&#246;k&#252;manlar/&#304;SG%20KURULU%20ATAMA.docx" TargetMode="Externa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3" Type="http://schemas.openxmlformats.org/officeDocument/2006/relationships/image" Target="../media/image155.png"/><Relationship Id="rId18" Type="http://schemas.openxmlformats.org/officeDocument/2006/relationships/image" Target="../media/image160.png"/><Relationship Id="rId26" Type="http://schemas.openxmlformats.org/officeDocument/2006/relationships/image" Target="../media/image168.png"/><Relationship Id="rId39" Type="http://schemas.openxmlformats.org/officeDocument/2006/relationships/image" Target="../media/image181.png"/><Relationship Id="rId21" Type="http://schemas.openxmlformats.org/officeDocument/2006/relationships/image" Target="../media/image163.png"/><Relationship Id="rId34" Type="http://schemas.openxmlformats.org/officeDocument/2006/relationships/image" Target="../media/image176.png"/><Relationship Id="rId42" Type="http://schemas.openxmlformats.org/officeDocument/2006/relationships/image" Target="../media/image184.png"/><Relationship Id="rId47" Type="http://schemas.openxmlformats.org/officeDocument/2006/relationships/image" Target="../media/image189.png"/><Relationship Id="rId50" Type="http://schemas.openxmlformats.org/officeDocument/2006/relationships/image" Target="../media/image192.png"/><Relationship Id="rId55" Type="http://schemas.openxmlformats.org/officeDocument/2006/relationships/image" Target="../media/image197.png"/><Relationship Id="rId63" Type="http://schemas.openxmlformats.org/officeDocument/2006/relationships/image" Target="../media/image205.png"/><Relationship Id="rId68" Type="http://schemas.openxmlformats.org/officeDocument/2006/relationships/image" Target="../media/image210.png"/><Relationship Id="rId76" Type="http://schemas.openxmlformats.org/officeDocument/2006/relationships/image" Target="../media/image218.png"/><Relationship Id="rId84" Type="http://schemas.openxmlformats.org/officeDocument/2006/relationships/image" Target="../media/image226.png"/><Relationship Id="rId7" Type="http://schemas.openxmlformats.org/officeDocument/2006/relationships/image" Target="../media/image149.png"/><Relationship Id="rId71" Type="http://schemas.openxmlformats.org/officeDocument/2006/relationships/image" Target="../media/image213.png"/><Relationship Id="rId2" Type="http://schemas.openxmlformats.org/officeDocument/2006/relationships/image" Target="../media/image144.png"/><Relationship Id="rId16" Type="http://schemas.openxmlformats.org/officeDocument/2006/relationships/image" Target="../media/image158.png"/><Relationship Id="rId29" Type="http://schemas.openxmlformats.org/officeDocument/2006/relationships/image" Target="../media/image171.png"/><Relationship Id="rId11" Type="http://schemas.openxmlformats.org/officeDocument/2006/relationships/image" Target="../media/image153.png"/><Relationship Id="rId24" Type="http://schemas.openxmlformats.org/officeDocument/2006/relationships/image" Target="../media/image166.png"/><Relationship Id="rId32" Type="http://schemas.openxmlformats.org/officeDocument/2006/relationships/image" Target="../media/image174.png"/><Relationship Id="rId37" Type="http://schemas.openxmlformats.org/officeDocument/2006/relationships/image" Target="../media/image179.png"/><Relationship Id="rId40" Type="http://schemas.openxmlformats.org/officeDocument/2006/relationships/image" Target="../media/image182.png"/><Relationship Id="rId45" Type="http://schemas.openxmlformats.org/officeDocument/2006/relationships/image" Target="../media/image187.png"/><Relationship Id="rId53" Type="http://schemas.openxmlformats.org/officeDocument/2006/relationships/image" Target="../media/image195.png"/><Relationship Id="rId58" Type="http://schemas.openxmlformats.org/officeDocument/2006/relationships/image" Target="../media/image200.png"/><Relationship Id="rId66" Type="http://schemas.openxmlformats.org/officeDocument/2006/relationships/image" Target="../media/image208.png"/><Relationship Id="rId74" Type="http://schemas.openxmlformats.org/officeDocument/2006/relationships/image" Target="../media/image216.png"/><Relationship Id="rId79" Type="http://schemas.openxmlformats.org/officeDocument/2006/relationships/image" Target="../media/image221.png"/><Relationship Id="rId87" Type="http://schemas.openxmlformats.org/officeDocument/2006/relationships/image" Target="../media/image229.png"/><Relationship Id="rId5" Type="http://schemas.openxmlformats.org/officeDocument/2006/relationships/image" Target="../media/image147.png"/><Relationship Id="rId61" Type="http://schemas.openxmlformats.org/officeDocument/2006/relationships/image" Target="../media/image203.png"/><Relationship Id="rId82" Type="http://schemas.openxmlformats.org/officeDocument/2006/relationships/image" Target="../media/image224.png"/><Relationship Id="rId19" Type="http://schemas.openxmlformats.org/officeDocument/2006/relationships/image" Target="../media/image161.png"/><Relationship Id="rId4" Type="http://schemas.openxmlformats.org/officeDocument/2006/relationships/image" Target="../media/image146.png"/><Relationship Id="rId9" Type="http://schemas.openxmlformats.org/officeDocument/2006/relationships/image" Target="../media/image151.png"/><Relationship Id="rId14" Type="http://schemas.openxmlformats.org/officeDocument/2006/relationships/image" Target="../media/image156.png"/><Relationship Id="rId22" Type="http://schemas.openxmlformats.org/officeDocument/2006/relationships/image" Target="../media/image164.png"/><Relationship Id="rId27" Type="http://schemas.openxmlformats.org/officeDocument/2006/relationships/image" Target="../media/image169.png"/><Relationship Id="rId30" Type="http://schemas.openxmlformats.org/officeDocument/2006/relationships/image" Target="../media/image172.png"/><Relationship Id="rId35" Type="http://schemas.openxmlformats.org/officeDocument/2006/relationships/image" Target="../media/image177.png"/><Relationship Id="rId43" Type="http://schemas.openxmlformats.org/officeDocument/2006/relationships/image" Target="../media/image185.png"/><Relationship Id="rId48" Type="http://schemas.openxmlformats.org/officeDocument/2006/relationships/image" Target="../media/image190.png"/><Relationship Id="rId56" Type="http://schemas.openxmlformats.org/officeDocument/2006/relationships/image" Target="../media/image198.png"/><Relationship Id="rId64" Type="http://schemas.openxmlformats.org/officeDocument/2006/relationships/image" Target="../media/image206.png"/><Relationship Id="rId69" Type="http://schemas.openxmlformats.org/officeDocument/2006/relationships/image" Target="../media/image211.png"/><Relationship Id="rId77" Type="http://schemas.openxmlformats.org/officeDocument/2006/relationships/image" Target="../media/image219.png"/><Relationship Id="rId8" Type="http://schemas.openxmlformats.org/officeDocument/2006/relationships/image" Target="../media/image150.png"/><Relationship Id="rId51" Type="http://schemas.openxmlformats.org/officeDocument/2006/relationships/image" Target="../media/image193.png"/><Relationship Id="rId72" Type="http://schemas.openxmlformats.org/officeDocument/2006/relationships/image" Target="../media/image214.png"/><Relationship Id="rId80" Type="http://schemas.openxmlformats.org/officeDocument/2006/relationships/image" Target="../media/image222.png"/><Relationship Id="rId85" Type="http://schemas.openxmlformats.org/officeDocument/2006/relationships/image" Target="../media/image227.png"/><Relationship Id="rId3" Type="http://schemas.openxmlformats.org/officeDocument/2006/relationships/image" Target="../media/image145.png"/><Relationship Id="rId12" Type="http://schemas.openxmlformats.org/officeDocument/2006/relationships/image" Target="../media/image154.png"/><Relationship Id="rId17" Type="http://schemas.openxmlformats.org/officeDocument/2006/relationships/image" Target="../media/image159.png"/><Relationship Id="rId25" Type="http://schemas.openxmlformats.org/officeDocument/2006/relationships/image" Target="../media/image167.png"/><Relationship Id="rId33" Type="http://schemas.openxmlformats.org/officeDocument/2006/relationships/image" Target="../media/image175.png"/><Relationship Id="rId38" Type="http://schemas.openxmlformats.org/officeDocument/2006/relationships/image" Target="../media/image180.png"/><Relationship Id="rId46" Type="http://schemas.openxmlformats.org/officeDocument/2006/relationships/image" Target="../media/image188.png"/><Relationship Id="rId59" Type="http://schemas.openxmlformats.org/officeDocument/2006/relationships/image" Target="../media/image201.png"/><Relationship Id="rId67" Type="http://schemas.openxmlformats.org/officeDocument/2006/relationships/image" Target="../media/image209.png"/><Relationship Id="rId20" Type="http://schemas.openxmlformats.org/officeDocument/2006/relationships/image" Target="../media/image162.png"/><Relationship Id="rId41" Type="http://schemas.openxmlformats.org/officeDocument/2006/relationships/image" Target="../media/image183.png"/><Relationship Id="rId54" Type="http://schemas.openxmlformats.org/officeDocument/2006/relationships/image" Target="../media/image196.png"/><Relationship Id="rId62" Type="http://schemas.openxmlformats.org/officeDocument/2006/relationships/image" Target="../media/image204.png"/><Relationship Id="rId70" Type="http://schemas.openxmlformats.org/officeDocument/2006/relationships/image" Target="../media/image212.png"/><Relationship Id="rId75" Type="http://schemas.openxmlformats.org/officeDocument/2006/relationships/image" Target="../media/image217.png"/><Relationship Id="rId83"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image" Target="../media/image148.png"/><Relationship Id="rId15" Type="http://schemas.openxmlformats.org/officeDocument/2006/relationships/image" Target="../media/image157.png"/><Relationship Id="rId23" Type="http://schemas.openxmlformats.org/officeDocument/2006/relationships/image" Target="../media/image165.png"/><Relationship Id="rId28" Type="http://schemas.openxmlformats.org/officeDocument/2006/relationships/image" Target="../media/image170.png"/><Relationship Id="rId36" Type="http://schemas.openxmlformats.org/officeDocument/2006/relationships/image" Target="../media/image178.png"/><Relationship Id="rId49" Type="http://schemas.openxmlformats.org/officeDocument/2006/relationships/image" Target="../media/image191.png"/><Relationship Id="rId57" Type="http://schemas.openxmlformats.org/officeDocument/2006/relationships/image" Target="../media/image199.png"/><Relationship Id="rId10" Type="http://schemas.openxmlformats.org/officeDocument/2006/relationships/image" Target="../media/image152.png"/><Relationship Id="rId31" Type="http://schemas.openxmlformats.org/officeDocument/2006/relationships/image" Target="../media/image173.png"/><Relationship Id="rId44" Type="http://schemas.openxmlformats.org/officeDocument/2006/relationships/image" Target="../media/image186.png"/><Relationship Id="rId52" Type="http://schemas.openxmlformats.org/officeDocument/2006/relationships/image" Target="../media/image194.png"/><Relationship Id="rId60" Type="http://schemas.openxmlformats.org/officeDocument/2006/relationships/image" Target="../media/image202.png"/><Relationship Id="rId65" Type="http://schemas.openxmlformats.org/officeDocument/2006/relationships/image" Target="../media/image207.png"/><Relationship Id="rId73" Type="http://schemas.openxmlformats.org/officeDocument/2006/relationships/image" Target="../media/image215.png"/><Relationship Id="rId78" Type="http://schemas.openxmlformats.org/officeDocument/2006/relationships/image" Target="../media/image220.png"/><Relationship Id="rId81" Type="http://schemas.openxmlformats.org/officeDocument/2006/relationships/image" Target="../media/image223.png"/><Relationship Id="rId86" Type="http://schemas.openxmlformats.org/officeDocument/2006/relationships/image" Target="../media/image228.png"/></Relationships>
</file>

<file path=ppt/slides/_rels/slide145.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hyperlink" Target="Faydal&#305;%20D&#246;k&#252;manlar/M.E.B-&#304;&#351;%20Kazas&#305;%20ve%20Meslek%20Hastal&#305;&#287;&#305;%20Bildirme%20Formu%20(003).doc" TargetMode="External"/><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hyperlink" Target="http://www.google.com.tr/url?sa=i&amp;rct=j&amp;q=&amp;esrc=s&amp;source=images&amp;cd=&amp;cad=rja&amp;uact=8&amp;ved=0ahUKEwijv8vr-JXKAhVCUBoKHdvZCsMQjRwIBw&amp;url=http://www.selmandogan.com.tr/galeri/15/17&amp;bvm=bv.110151844,d.bGg&amp;psig=AFQjCNEyUlooZ6Cp5b8eadne_Bpi-6CQ9A&amp;ust=1452195625380700"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cumhuriyet.com.tr/foto/foto_galeri/150619/2/Turkiye_deki_is_guvenliginin_fotograflari.html" TargetMode="Externa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hyperlink" Target="http://www.google.com.tr/url?sa=i&amp;rct=j&amp;q=&amp;esrc=s&amp;source=images&amp;cd=&amp;cad=rja&amp;uact=8&amp;ved=0ahUKEwid_b_0-5XKAhXHthoKHcRSD3MQjRwIBw&amp;url=http://www.sacitaslan.com/kuyuya-dusen-cocuk-kurtarilamadi-haberi-72837&amp;bvm=bv.110151844,d.bGg&amp;psig=AFQjCNF3KzwXufZE677nEG6QfH9jbgo5OA&amp;ust=145219655248088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om.tr/url?sa=i&amp;rct=j&amp;q=&amp;esrc=s&amp;source=images&amp;cd=&amp;cad=rja&amp;uact=8&amp;ved=0ahUKEwi_oI21y5bKAhXE7xQKHdMBDBUQjRwIBw&amp;url=http://www.bitenekadar.com/green-life-karbonmonoksit-duman-dogal-gaz-dedektoru-35741-firsat-urun&amp;psig=AFQjCNHcaoDMLPy1yAfWKMxiL0a49lVZUg&amp;ust=1452217740803163" TargetMode="Externa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hyperlink" Target="http://www.google.com.tr/url?sa=i&amp;rct=j&amp;q=&amp;esrc=s&amp;source=images&amp;cd=&amp;cad=rja&amp;uact=8&amp;ved=0ahUKEwiFvPLQy5bKAhWG7RQKHVryB2gQjRwIBw&amp;url=http://www.elektronikguvenliksistemleri.info/duman-dedektoru-3294&amp;bvm=bv.110151844,d.d24&amp;psig=AFQjCNFW60rZ8qp3Iw2_Wk8wj4D6GQ7Jjg&amp;ust=1452217945924215"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ahUKEwiA4cvJ4JjKAhWCqxoKHVRiDZcQjRwIBw&amp;url=http://www.karabuknethaber.com/okulda-yangin-dehseti-9409.html&amp;psig=AFQjCNHDgnOkSGS6kORsWp-pWFBJrMT3jA&amp;ust=1452292201772464" TargetMode="External"/><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ahUKEwiC-KelraTKAhWLcBoKHSl-AHAQjRwIBw&amp;url=http://www.fileagimalati.com/genel/merdiven-emniyet-filesi.html/attachment/merdiven-guvenlik-filesi-10-2&amp;psig=AFQjCNGgVNa8WAGAYhHlYkKC_ElDnUPSPA&amp;ust=1452690776436647" TargetMode="External"/><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com.tr/url?sa=i&amp;rct=j&amp;q=&amp;esrc=s&amp;source=images&amp;cd=&amp;cad=rja&amp;uact=8&amp;ved=0ahUKEwjR8-izxZbKAhVDVxQKHQlWAmwQjRwIBw&amp;url=http://atatek.net/index.php?id=109&amp;bvm=bv.110151844,d.d24&amp;psig=AFQjCNEahsdnsXvrbOZNEctLgCDIz1Djbw&amp;ust=1452216265222240"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google.com.tr/url?sa=i&amp;rct=j&amp;q=&amp;esrc=s&amp;frm=1&amp;source=images&amp;cd=&amp;cad=rja&amp;uact=8&amp;ved=0CAcQjRw&amp;url=http://isguzmanligi.tr.gg/Foto&amp;" TargetMode="Externa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hyperlink" Target="http://www.google.com.tr/url?sa=i&amp;rct=j&amp;q=&amp;esrc=s&amp;source=images&amp;cd=&amp;cad=rja&amp;uact=8&amp;ved=0ahUKEwjMqf2I-5XKAhVBTBoKHTCUCXwQjRwIBw&amp;url=http://ikazpanolari.com/product/category&amp;path=87&amp;bvm=bv.110151844,d.bGg&amp;psig=AFQjCNGV_doj9jTLIZZqbk8K-AcdIh1Xrg&amp;ust=1452196336589139"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hyperlink" Target="Faydal&#305;%20D&#246;k&#252;manlar/KKD%20Taahh&#252;t%20ve%20Teslim%20Formu.doc" TargetMode="Externa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www.cumhuriyet.com.tr/foto/foto_galeri/150619/11/Turkiye_deki_is_guvenliginin_fotograflari.html" TargetMode="Externa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üro\Desktop\risk-yonetimi-egitimi-sertifikas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04" y="3212976"/>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Ä°lgili resi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5580112" y="5805264"/>
            <a:ext cx="2925909" cy="646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6331 SAYILI İŞ SAĞLIĞI VE </a:t>
            </a:r>
          </a:p>
          <a:p>
            <a:pPr algn="ctr"/>
            <a:r>
              <a:rPr lang="tr-T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GÜVENLİĞİ KANUNU</a:t>
            </a: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Dikdörtgen 8"/>
          <p:cNvSpPr/>
          <p:nvPr/>
        </p:nvSpPr>
        <p:spPr>
          <a:xfrm>
            <a:off x="1817662" y="455174"/>
            <a:ext cx="5462197" cy="861774"/>
          </a:xfrm>
          <a:prstGeom prst="rect">
            <a:avLst/>
          </a:prstGeom>
        </p:spPr>
        <p:txBody>
          <a:bodyPr wrap="square">
            <a:spAutoFit/>
          </a:bodyPr>
          <a:lstStyle/>
          <a:p>
            <a:pPr algn="ctr"/>
            <a:r>
              <a:rPr lang="tr-TR" sz="2500" b="1" spc="50" dirty="0" smtClean="0">
                <a:ln w="11430"/>
                <a:effectLst>
                  <a:outerShdw blurRad="76200" dist="50800" dir="5400000" algn="tl" rotWithShape="0">
                    <a:srgbClr val="000000">
                      <a:alpha val="65000"/>
                    </a:srgbClr>
                  </a:outerShdw>
                </a:effectLst>
                <a:latin typeface="Comic Sans MS" pitchFamily="66" charset="0"/>
                <a:cs typeface="Segoe UI Historic" pitchFamily="34" charset="0"/>
              </a:rPr>
              <a:t>ÇUMRA İLÇE MİLLİ EĞİTİM MÜDÜRLÜĞÜ</a:t>
            </a:r>
            <a:endParaRPr lang="tr-TR" sz="2500" b="1" spc="50" dirty="0">
              <a:ln w="11430"/>
              <a:effectLst>
                <a:outerShdw blurRad="76200" dist="50800" dir="5400000" algn="tl" rotWithShape="0">
                  <a:srgbClr val="000000">
                    <a:alpha val="65000"/>
                  </a:srgbClr>
                </a:outerShdw>
              </a:effectLst>
              <a:latin typeface="Comic Sans MS" pitchFamily="66" charset="0"/>
              <a:cs typeface="Segoe UI Historic" pitchFamily="34" charset="0"/>
            </a:endParaRPr>
          </a:p>
        </p:txBody>
      </p:sp>
      <p:sp>
        <p:nvSpPr>
          <p:cNvPr id="11" name="Dikdörtgen 10"/>
          <p:cNvSpPr/>
          <p:nvPr/>
        </p:nvSpPr>
        <p:spPr>
          <a:xfrm>
            <a:off x="1502631" y="1988840"/>
            <a:ext cx="7344816" cy="1477328"/>
          </a:xfrm>
          <a:prstGeom prst="rect">
            <a:avLst/>
          </a:prstGeom>
        </p:spPr>
        <p:txBody>
          <a:bodyPr wrap="square">
            <a:spAutoFit/>
          </a:bodyPr>
          <a:lstStyle/>
          <a:p>
            <a:pPr algn="ctr"/>
            <a:r>
              <a:rPr lang="tr-TR"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cs typeface="Segoe UI Historic" pitchFamily="34" charset="0"/>
              </a:rPr>
              <a:t>OKULLARIMIZDAKİ TEHLİKELER ve </a:t>
            </a:r>
          </a:p>
          <a:p>
            <a:pPr algn="ctr"/>
            <a:r>
              <a:rPr lang="tr-TR"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cs typeface="Segoe UI Historic" pitchFamily="34" charset="0"/>
              </a:rPr>
              <a:t>ALINMASI GEREKEN GÜVENLİK TEDBİRLERİ</a:t>
            </a:r>
            <a:endParaRPr lang="tr-TR"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cs typeface="Segoe UI Historic"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2" y="44227"/>
            <a:ext cx="1798810" cy="17908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376264"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BAHÇE KAPISI</a:t>
            </a:r>
            <a:endParaRPr lang="tr-TR" sz="2800" b="1" dirty="0">
              <a:solidFill>
                <a:srgbClr val="FF0000"/>
              </a:solidFill>
              <a:effectLst>
                <a:outerShdw blurRad="38100" dist="38100" dir="2700000" algn="tl">
                  <a:srgbClr val="000000">
                    <a:alpha val="43137"/>
                  </a:srgbClr>
                </a:outerShdw>
              </a:effectLst>
            </a:endParaRPr>
          </a:p>
        </p:txBody>
      </p:sp>
      <p:pic>
        <p:nvPicPr>
          <p:cNvPr id="7" name="Picture 2" descr="C:\Users\Casper\Desktop\İŞ KAZ\24.jpg"/>
          <p:cNvPicPr>
            <a:picLocks noChangeAspect="1" noChangeArrowheads="1"/>
          </p:cNvPicPr>
          <p:nvPr/>
        </p:nvPicPr>
        <p:blipFill>
          <a:blip r:embed="rId2" cstate="print"/>
          <a:srcRect/>
          <a:stretch>
            <a:fillRect/>
          </a:stretch>
        </p:blipFill>
        <p:spPr bwMode="auto">
          <a:xfrm>
            <a:off x="539552" y="1124744"/>
            <a:ext cx="8029637" cy="5381436"/>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059832" y="437473"/>
            <a:ext cx="241226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KİMYASALLAR</a:t>
            </a:r>
            <a:endParaRPr lang="tr-TR" sz="2800" b="1" dirty="0">
              <a:solidFill>
                <a:srgbClr val="FF0000"/>
              </a:solidFill>
              <a:effectLst>
                <a:outerShdw blurRad="38100" dist="38100" dir="2700000" algn="tl">
                  <a:srgbClr val="000000">
                    <a:alpha val="43137"/>
                  </a:srgbClr>
                </a:outerShdw>
              </a:effectLst>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6 Dikdörtgen"/>
          <p:cNvSpPr/>
          <p:nvPr/>
        </p:nvSpPr>
        <p:spPr>
          <a:xfrm>
            <a:off x="155575" y="1196752"/>
            <a:ext cx="8664897" cy="461665"/>
          </a:xfrm>
          <a:prstGeom prst="rect">
            <a:avLst/>
          </a:prstGeom>
        </p:spPr>
        <p:txBody>
          <a:bodyPr wrap="square">
            <a:spAutoFit/>
          </a:bodyPr>
          <a:lstStyle/>
          <a:p>
            <a:pPr marL="514350" lvl="0" indent="-514350" fontAlgn="base">
              <a:spcBef>
                <a:spcPct val="0"/>
              </a:spcBef>
              <a:spcAft>
                <a:spcPct val="0"/>
              </a:spcAft>
            </a:pPr>
            <a:r>
              <a:rPr lang="tr-TR" sz="2400" b="1" dirty="0" smtClean="0">
                <a:solidFill>
                  <a:srgbClr val="0000FF"/>
                </a:solidFill>
                <a:cs typeface="Arial" pitchFamily="34" charset="0"/>
              </a:rPr>
              <a:t>Boya, tiner gibi patlayıcı ve yanıcı maddeler korunmaya alınmış mı?</a:t>
            </a:r>
          </a:p>
        </p:txBody>
      </p:sp>
      <p:pic>
        <p:nvPicPr>
          <p:cNvPr id="8" name="7 Resim"/>
          <p:cNvPicPr/>
          <p:nvPr/>
        </p:nvPicPr>
        <p:blipFill>
          <a:blip r:embed="rId2" cstate="print"/>
          <a:stretch>
            <a:fillRect/>
          </a:stretch>
        </p:blipFill>
        <p:spPr>
          <a:xfrm>
            <a:off x="611560" y="2132856"/>
            <a:ext cx="7704856" cy="4248472"/>
          </a:xfrm>
          <a:prstGeom prst="rect">
            <a:avLst/>
          </a:prstGeom>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41226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KİMYASALLAR</a:t>
            </a:r>
            <a:endParaRPr lang="tr-TR" sz="2800" b="1" dirty="0">
              <a:solidFill>
                <a:srgbClr val="FF0000"/>
              </a:solidFill>
              <a:effectLst>
                <a:outerShdw blurRad="38100" dist="38100" dir="2700000" algn="tl">
                  <a:srgbClr val="000000">
                    <a:alpha val="43137"/>
                  </a:srgbClr>
                </a:outerShdw>
              </a:effectLst>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6 Dikdörtgen"/>
          <p:cNvSpPr/>
          <p:nvPr/>
        </p:nvSpPr>
        <p:spPr>
          <a:xfrm>
            <a:off x="155575" y="1196752"/>
            <a:ext cx="8808913" cy="461665"/>
          </a:xfrm>
          <a:prstGeom prst="rect">
            <a:avLst/>
          </a:prstGeom>
        </p:spPr>
        <p:txBody>
          <a:bodyPr wrap="square">
            <a:spAutoFit/>
          </a:bodyPr>
          <a:lstStyle/>
          <a:p>
            <a:pPr marL="514350" lvl="0" indent="-514350" fontAlgn="base">
              <a:spcBef>
                <a:spcPct val="0"/>
              </a:spcBef>
              <a:spcAft>
                <a:spcPct val="0"/>
              </a:spcAft>
            </a:pPr>
            <a:r>
              <a:rPr lang="tr-TR" sz="2400" b="1" dirty="0" smtClean="0">
                <a:solidFill>
                  <a:srgbClr val="0000FF"/>
                </a:solidFill>
                <a:cs typeface="Arial" pitchFamily="34" charset="0"/>
              </a:rPr>
              <a:t>Boya, tiner gibi patlayıcı ve yanıcı maddeler korunmaya alınmış mı?</a:t>
            </a:r>
          </a:p>
        </p:txBody>
      </p:sp>
      <p:pic>
        <p:nvPicPr>
          <p:cNvPr id="7170" name="Picture 2" descr="C:\Users\Zülküf KOŞAN\Desktop\İŞ KAZ\4.jpg"/>
          <p:cNvPicPr>
            <a:picLocks noChangeAspect="1" noChangeArrowheads="1"/>
          </p:cNvPicPr>
          <p:nvPr/>
        </p:nvPicPr>
        <p:blipFill>
          <a:blip r:embed="rId2" cstate="print"/>
          <a:srcRect/>
          <a:stretch>
            <a:fillRect/>
          </a:stretch>
        </p:blipFill>
        <p:spPr bwMode="auto">
          <a:xfrm>
            <a:off x="2327783" y="1844824"/>
            <a:ext cx="4464496" cy="4678107"/>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194" name="Picture 2" descr="C:\Users\Zülküf KOŞAN\Desktop\İŞ KAZ\5.jpg"/>
          <p:cNvPicPr>
            <a:picLocks noChangeAspect="1" noChangeArrowheads="1"/>
          </p:cNvPicPr>
          <p:nvPr/>
        </p:nvPicPr>
        <p:blipFill>
          <a:blip r:embed="rId2" cstate="print"/>
          <a:srcRect/>
          <a:stretch>
            <a:fillRect/>
          </a:stretch>
        </p:blipFill>
        <p:spPr bwMode="auto">
          <a:xfrm>
            <a:off x="971600" y="1268760"/>
            <a:ext cx="7321846" cy="5112568"/>
          </a:xfrm>
          <a:prstGeom prst="rect">
            <a:avLst/>
          </a:prstGeom>
        </p:spPr>
        <p:style>
          <a:lnRef idx="2">
            <a:schemeClr val="accent2"/>
          </a:lnRef>
          <a:fillRef idx="1">
            <a:schemeClr val="lt1"/>
          </a:fillRef>
          <a:effectRef idx="0">
            <a:schemeClr val="accent2"/>
          </a:effectRef>
          <a:fontRef idx="minor">
            <a:schemeClr val="dk1"/>
          </a:fontRef>
        </p:style>
      </p:pic>
      <p:sp>
        <p:nvSpPr>
          <p:cNvPr id="8" name="7 Metin kutusu"/>
          <p:cNvSpPr txBox="1"/>
          <p:nvPr/>
        </p:nvSpPr>
        <p:spPr>
          <a:xfrm>
            <a:off x="3347864" y="476672"/>
            <a:ext cx="280831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MESLEK LİSELERİ</a:t>
            </a:r>
            <a:endParaRPr lang="tr-TR" sz="2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139244" y="493662"/>
            <a:ext cx="288032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BAKIM ONARIM</a:t>
            </a:r>
            <a:endParaRPr lang="tr-TR" sz="2800" b="1" dirty="0">
              <a:solidFill>
                <a:srgbClr val="FF0000"/>
              </a:solidFill>
              <a:effectLst>
                <a:outerShdw blurRad="38100" dist="38100" dir="2700000" algn="tl">
                  <a:srgbClr val="000000">
                    <a:alpha val="43137"/>
                  </a:srgbClr>
                </a:outerShdw>
              </a:effectLst>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 name="9 Dikdörtgen"/>
          <p:cNvSpPr/>
          <p:nvPr/>
        </p:nvSpPr>
        <p:spPr>
          <a:xfrm>
            <a:off x="1087016" y="1679512"/>
            <a:ext cx="6984776" cy="923330"/>
          </a:xfrm>
          <a:prstGeom prst="rect">
            <a:avLst/>
          </a:prstGeom>
        </p:spPr>
        <p:txBody>
          <a:bodyPr wrap="square">
            <a:spAutoFit/>
          </a:bodyPr>
          <a:lstStyle/>
          <a:p>
            <a:pPr lvl="0" algn="ctr">
              <a:spcBef>
                <a:spcPct val="0"/>
              </a:spcBef>
              <a:defRPr/>
            </a:pPr>
            <a:r>
              <a:rPr lang="tr-TR" b="1" dirty="0" smtClean="0">
                <a:solidFill>
                  <a:srgbClr val="00B0F0"/>
                </a:solidFill>
              </a:rPr>
              <a:t>Okulda Bakım-onarım İhalesi Alan Firma Gerekli Tedbirleri Almadan Çalışmaya Başlarsa Okul/Kurum İşveren ve İşveren Vekili de </a:t>
            </a:r>
            <a:r>
              <a:rPr lang="tr-TR" b="1" dirty="0" smtClean="0">
                <a:solidFill>
                  <a:srgbClr val="FF0000"/>
                </a:solidFill>
              </a:rPr>
              <a:t>Sorumluluğu Kabul Etmiş Sayılır</a:t>
            </a:r>
            <a:endParaRPr lang="tr-TR" b="1" dirty="0">
              <a:solidFill>
                <a:srgbClr val="FF0000"/>
              </a:solidFill>
            </a:endParaRPr>
          </a:p>
        </p:txBody>
      </p:sp>
      <p:sp>
        <p:nvSpPr>
          <p:cNvPr id="12" name="11 Dikdörtgen"/>
          <p:cNvSpPr/>
          <p:nvPr/>
        </p:nvSpPr>
        <p:spPr>
          <a:xfrm>
            <a:off x="1115616" y="3356992"/>
            <a:ext cx="7128792" cy="2031325"/>
          </a:xfrm>
          <a:prstGeom prst="rect">
            <a:avLst/>
          </a:prstGeom>
        </p:spPr>
        <p:txBody>
          <a:bodyPr wrap="square">
            <a:spAutoFit/>
          </a:bodyPr>
          <a:lstStyle/>
          <a:p>
            <a:pPr lvl="0" algn="ctr">
              <a:spcBef>
                <a:spcPct val="0"/>
              </a:spcBef>
              <a:defRPr/>
            </a:pPr>
            <a:r>
              <a:rPr lang="tr-TR" b="1" dirty="0" smtClean="0">
                <a:solidFill>
                  <a:srgbClr val="FF0000"/>
                </a:solidFill>
              </a:rPr>
              <a:t>Tehlikeli Ve Çok Tehlikeli İşlerde Bakım-onarım Yapan </a:t>
            </a:r>
            <a:r>
              <a:rPr lang="tr-TR" b="1" dirty="0" smtClean="0">
                <a:solidFill>
                  <a:schemeClr val="tx1">
                    <a:lumMod val="65000"/>
                    <a:lumOff val="35000"/>
                  </a:schemeClr>
                </a:solidFill>
              </a:rPr>
              <a:t>( İster Kurum Personeli Olsun İster Dışarıdan Gelsin)</a:t>
            </a:r>
            <a:r>
              <a:rPr lang="tr-TR" b="1" dirty="0" smtClean="0">
                <a:solidFill>
                  <a:srgbClr val="FF0000"/>
                </a:solidFill>
              </a:rPr>
              <a:t> Personelin Gerekli Belgesi </a:t>
            </a:r>
            <a:r>
              <a:rPr lang="tr-TR" b="1" dirty="0" smtClean="0">
                <a:solidFill>
                  <a:schemeClr val="tx1">
                    <a:lumMod val="65000"/>
                    <a:lumOff val="35000"/>
                  </a:schemeClr>
                </a:solidFill>
              </a:rPr>
              <a:t>(Mesleki Yeterlik Belgesi) </a:t>
            </a:r>
            <a:r>
              <a:rPr lang="tr-TR" b="1" dirty="0" smtClean="0">
                <a:solidFill>
                  <a:srgbClr val="FF0000"/>
                </a:solidFill>
              </a:rPr>
              <a:t>Var Mı? </a:t>
            </a:r>
          </a:p>
          <a:p>
            <a:pPr lvl="0" algn="ctr">
              <a:spcBef>
                <a:spcPct val="0"/>
              </a:spcBef>
              <a:defRPr/>
            </a:pPr>
            <a:endParaRPr lang="tr-TR" b="1" dirty="0" smtClean="0">
              <a:solidFill>
                <a:srgbClr val="FF0000"/>
              </a:solidFill>
            </a:endParaRPr>
          </a:p>
          <a:p>
            <a:pPr lvl="0" algn="ctr">
              <a:spcBef>
                <a:spcPct val="0"/>
              </a:spcBef>
              <a:defRPr/>
            </a:pPr>
            <a:endParaRPr lang="tr-TR" b="1" dirty="0" smtClean="0">
              <a:solidFill>
                <a:srgbClr val="FF0000"/>
              </a:solidFill>
            </a:endParaRPr>
          </a:p>
          <a:p>
            <a:pPr lvl="0" algn="ctr">
              <a:spcBef>
                <a:spcPct val="0"/>
              </a:spcBef>
              <a:defRPr/>
            </a:pPr>
            <a:r>
              <a:rPr lang="tr-TR" b="1" dirty="0" smtClean="0">
                <a:solidFill>
                  <a:srgbClr val="FF0000"/>
                </a:solidFill>
              </a:rPr>
              <a:t>Mesleki Yeterlik Belgesi Olmayan Kişiler </a:t>
            </a:r>
            <a:r>
              <a:rPr lang="tr-TR" b="1" dirty="0" smtClean="0">
                <a:solidFill>
                  <a:schemeClr val="tx1">
                    <a:lumMod val="65000"/>
                    <a:lumOff val="35000"/>
                  </a:schemeClr>
                </a:solidFill>
              </a:rPr>
              <a:t>Tehlikeli Ve Çok Tehlikeli </a:t>
            </a:r>
            <a:r>
              <a:rPr lang="tr-TR" b="1" dirty="0" smtClean="0">
                <a:solidFill>
                  <a:srgbClr val="FF0000"/>
                </a:solidFill>
              </a:rPr>
              <a:t>İşlerde Çalıştırılamaz.</a:t>
            </a:r>
            <a:endParaRPr lang="tr-TR" b="1" dirty="0">
              <a:solidFill>
                <a:srgbClr val="FF0000"/>
              </a:solidFill>
            </a:endParaRPr>
          </a:p>
        </p:txBody>
      </p:sp>
      <p:sp>
        <p:nvSpPr>
          <p:cNvPr id="2" name="Slayt Numarası Yer Tutucusu 1"/>
          <p:cNvSpPr>
            <a:spLocks noGrp="1"/>
          </p:cNvSpPr>
          <p:nvPr>
            <p:ph type="sldNum" sz="quarter" idx="11"/>
          </p:nvPr>
        </p:nvSpPr>
        <p:spPr/>
        <p:txBody>
          <a:bodyPr/>
          <a:lstStyle/>
          <a:p>
            <a:fld id="{B1DEFA8C-F947-479F-BE07-76B6B3F80BF1}" type="slidenum">
              <a:rPr lang="tr-TR" smtClean="0"/>
              <a:pPr/>
              <a:t>103</a:t>
            </a:fld>
            <a:endParaRPr lang="tr-TR"/>
          </a:p>
        </p:txBody>
      </p:sp>
    </p:spTree>
    <p:extLst>
      <p:ext uri="{BB962C8B-B14F-4D97-AF65-F5344CB8AC3E}">
        <p14:creationId xmlns:p14="http://schemas.microsoft.com/office/powerpoint/2010/main" val="42561055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051720" y="476672"/>
            <a:ext cx="6120680" cy="523220"/>
          </a:xfrm>
          <a:prstGeom prst="rect">
            <a:avLst/>
          </a:prstGeom>
          <a:noFill/>
        </p:spPr>
        <p:txBody>
          <a:bodyPr wrap="square" rtlCol="0">
            <a:spAutoFit/>
          </a:bodyPr>
          <a:lstStyle/>
          <a:p>
            <a:r>
              <a:rPr lang="tr-TR" sz="2800" b="1" dirty="0" smtClean="0">
                <a:solidFill>
                  <a:srgbClr val="FF0000"/>
                </a:solidFill>
              </a:rPr>
              <a:t>MESLEKİ YETERLİLİK BELGESİ</a:t>
            </a:r>
            <a:endParaRPr lang="tr-TR" sz="2800" b="1" dirty="0">
              <a:solidFill>
                <a:srgbClr val="FF0000"/>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57698" name="Picture 2" descr="C:\Users\Zülküf KOŞAN\Desktop\Adsız22.jpg"/>
          <p:cNvPicPr>
            <a:picLocks noChangeAspect="1" noChangeArrowheads="1"/>
          </p:cNvPicPr>
          <p:nvPr/>
        </p:nvPicPr>
        <p:blipFill>
          <a:blip r:embed="rId2" cstate="print"/>
          <a:srcRect/>
          <a:stretch>
            <a:fillRect/>
          </a:stretch>
        </p:blipFill>
        <p:spPr bwMode="auto">
          <a:xfrm>
            <a:off x="0" y="1772816"/>
            <a:ext cx="8423101" cy="2690934"/>
          </a:xfrm>
          <a:prstGeom prst="rect">
            <a:avLst/>
          </a:prstGeom>
          <a:noFill/>
        </p:spPr>
      </p:pic>
      <p:sp>
        <p:nvSpPr>
          <p:cNvPr id="2" name="Slayt Numarası Yer Tutucusu 1"/>
          <p:cNvSpPr>
            <a:spLocks noGrp="1"/>
          </p:cNvSpPr>
          <p:nvPr>
            <p:ph type="sldNum" sz="quarter" idx="11"/>
          </p:nvPr>
        </p:nvSpPr>
        <p:spPr/>
        <p:txBody>
          <a:bodyPr/>
          <a:lstStyle/>
          <a:p>
            <a:fld id="{B1DEFA8C-F947-479F-BE07-76B6B3F80BF1}" type="slidenum">
              <a:rPr lang="tr-TR" smtClean="0"/>
              <a:pPr/>
              <a:t>104</a:t>
            </a:fld>
            <a:endParaRPr lang="tr-TR"/>
          </a:p>
        </p:txBody>
      </p:sp>
    </p:spTree>
    <p:extLst>
      <p:ext uri="{BB962C8B-B14F-4D97-AF65-F5344CB8AC3E}">
        <p14:creationId xmlns:p14="http://schemas.microsoft.com/office/powerpoint/2010/main" val="5268157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051720" y="476672"/>
            <a:ext cx="6120680" cy="523220"/>
          </a:xfrm>
          <a:prstGeom prst="rect">
            <a:avLst/>
          </a:prstGeom>
          <a:noFill/>
        </p:spPr>
        <p:txBody>
          <a:bodyPr wrap="square" rtlCol="0">
            <a:spAutoFit/>
          </a:bodyPr>
          <a:lstStyle/>
          <a:p>
            <a:r>
              <a:rPr lang="tr-TR" sz="2800" b="1" dirty="0" smtClean="0">
                <a:solidFill>
                  <a:srgbClr val="FF0000"/>
                </a:solidFill>
              </a:rPr>
              <a:t>MESLEKİ YETERLİLİK BELGESİ</a:t>
            </a:r>
            <a:endParaRPr lang="tr-TR" sz="2800" b="1" dirty="0">
              <a:solidFill>
                <a:srgbClr val="FF0000"/>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6 Dikdörtgen"/>
          <p:cNvSpPr/>
          <p:nvPr/>
        </p:nvSpPr>
        <p:spPr>
          <a:xfrm>
            <a:off x="395536" y="1556792"/>
            <a:ext cx="8352928" cy="3693319"/>
          </a:xfrm>
          <a:prstGeom prst="rect">
            <a:avLst/>
          </a:prstGeom>
        </p:spPr>
        <p:txBody>
          <a:bodyPr wrap="square">
            <a:spAutoFit/>
          </a:bodyPr>
          <a:lstStyle/>
          <a:p>
            <a:endParaRPr lang="tr-TR" dirty="0" smtClean="0"/>
          </a:p>
          <a:p>
            <a:r>
              <a:rPr lang="tr-TR" dirty="0" smtClean="0"/>
              <a:t> </a:t>
            </a:r>
            <a:r>
              <a:rPr lang="tr-TR" b="1" dirty="0" smtClean="0"/>
              <a:t>Amaç ve kapsam </a:t>
            </a:r>
          </a:p>
          <a:p>
            <a:r>
              <a:rPr lang="tr-TR" b="1" dirty="0" smtClean="0"/>
              <a:t>MADDE 1 – </a:t>
            </a:r>
            <a:r>
              <a:rPr lang="tr-TR" dirty="0" smtClean="0"/>
              <a:t>(1) Bu Tebliğin amacı, tehlikeli ve çok tehlikeli işlerden olup, çalışanlar için Meslekî Yeterlilik Kurumu Meslekî Yeterlilik Belgesi zorunluluğu getirilen meslekleri belirlemek ve yayımını sağlamaktır. </a:t>
            </a:r>
          </a:p>
          <a:p>
            <a:r>
              <a:rPr lang="tr-TR" b="1" dirty="0" smtClean="0"/>
              <a:t>Dayanak </a:t>
            </a:r>
          </a:p>
          <a:p>
            <a:r>
              <a:rPr lang="tr-TR" b="1" dirty="0" smtClean="0"/>
              <a:t>MADDE 2 – </a:t>
            </a:r>
            <a:r>
              <a:rPr lang="tr-TR" dirty="0" smtClean="0"/>
              <a:t>(1) Bu Tebliğ, 21/9/2006 tarihli ve 5544 sayılı Meslekî Yeterlilik Kurumu Kanunu Ek 1 inci maddesine dayanılarak hazırlanmıştır. </a:t>
            </a:r>
          </a:p>
          <a:p>
            <a:r>
              <a:rPr lang="tr-TR" dirty="0" smtClean="0"/>
              <a:t>Belge Zorunluluğu </a:t>
            </a:r>
          </a:p>
          <a:p>
            <a:r>
              <a:rPr lang="tr-TR" b="1" dirty="0" smtClean="0"/>
              <a:t>MADDE 3 – (1) </a:t>
            </a:r>
            <a:r>
              <a:rPr lang="tr-TR" dirty="0" smtClean="0"/>
              <a:t>Tehlikeli ve çok tehlikeli işlerden olup, Meslekî Yeterlilik Kurumu tarafından standardı yayımlanan ve ekteki listede belirtilen mesleklerde, Meslekî Yeterlilik Kurumu Meslekî Yeterlilik Belgesine sahip olmayan kişiler işbu Tebliğin yayım tarihinden itibaren on iki ay sonra çalıştırılamazlar. </a:t>
            </a:r>
            <a:r>
              <a:rPr lang="tr-TR" b="1" dirty="0" smtClean="0"/>
              <a:t>	</a:t>
            </a:r>
          </a:p>
        </p:txBody>
      </p:sp>
      <p:sp>
        <p:nvSpPr>
          <p:cNvPr id="2" name="Slayt Numarası Yer Tutucusu 1"/>
          <p:cNvSpPr>
            <a:spLocks noGrp="1"/>
          </p:cNvSpPr>
          <p:nvPr>
            <p:ph type="sldNum" sz="quarter" idx="11"/>
          </p:nvPr>
        </p:nvSpPr>
        <p:spPr/>
        <p:txBody>
          <a:bodyPr/>
          <a:lstStyle/>
          <a:p>
            <a:fld id="{B1DEFA8C-F947-479F-BE07-76B6B3F80BF1}" type="slidenum">
              <a:rPr lang="tr-TR" smtClean="0"/>
              <a:pPr/>
              <a:t>105</a:t>
            </a:fld>
            <a:endParaRPr lang="tr-TR"/>
          </a:p>
        </p:txBody>
      </p:sp>
    </p:spTree>
    <p:extLst>
      <p:ext uri="{BB962C8B-B14F-4D97-AF65-F5344CB8AC3E}">
        <p14:creationId xmlns:p14="http://schemas.microsoft.com/office/powerpoint/2010/main" val="4607936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051720" y="476672"/>
            <a:ext cx="6120680" cy="523220"/>
          </a:xfrm>
          <a:prstGeom prst="rect">
            <a:avLst/>
          </a:prstGeom>
          <a:noFill/>
        </p:spPr>
        <p:txBody>
          <a:bodyPr wrap="square" rtlCol="0">
            <a:spAutoFit/>
          </a:bodyPr>
          <a:lstStyle/>
          <a:p>
            <a:r>
              <a:rPr lang="tr-TR" sz="2800" b="1" dirty="0" smtClean="0">
                <a:solidFill>
                  <a:srgbClr val="FF0000"/>
                </a:solidFill>
              </a:rPr>
              <a:t>MESLEKİ YETERLİLİK BELGESİ</a:t>
            </a:r>
            <a:endParaRPr lang="tr-TR" sz="2800" b="1" dirty="0">
              <a:solidFill>
                <a:srgbClr val="FF0000"/>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6 Dikdörtgen"/>
          <p:cNvSpPr/>
          <p:nvPr/>
        </p:nvSpPr>
        <p:spPr>
          <a:xfrm>
            <a:off x="395536" y="2132856"/>
            <a:ext cx="7920880" cy="1938992"/>
          </a:xfrm>
          <a:prstGeom prst="rect">
            <a:avLst/>
          </a:prstGeom>
        </p:spPr>
        <p:txBody>
          <a:bodyPr wrap="square">
            <a:spAutoFit/>
          </a:bodyPr>
          <a:lstStyle/>
          <a:p>
            <a:r>
              <a:rPr lang="tr-TR" sz="2000" b="1" dirty="0" smtClean="0"/>
              <a:t>Cezai Hükümler </a:t>
            </a:r>
          </a:p>
          <a:p>
            <a:endParaRPr lang="tr-TR" sz="2000" b="1" dirty="0" smtClean="0"/>
          </a:p>
          <a:p>
            <a:r>
              <a:rPr lang="tr-TR" sz="1600" b="1" dirty="0" smtClean="0"/>
              <a:t>MADDE 4 – (1) </a:t>
            </a:r>
            <a:r>
              <a:rPr lang="tr-TR" sz="1600" dirty="0" smtClean="0"/>
              <a:t>Bu Tebliğin 3 üncü maddesine ilişkin denetimler iş müfettişlerince yapılır. Bu Tebliğ hükümlerine aykırı davranan işveren veya işveren vekillerine Çalışma ve İş Kurumu il müdürü tarafından her bir çalışan için beş yüz Türk lirası idari para cezası verilir. Bu Tebliğ hükümlerine göre verilen idari para cezaları tebligattan itibaren bir ay içinde ödenir. </a:t>
            </a:r>
            <a:r>
              <a:rPr lang="tr-TR" sz="1600" b="1" dirty="0" smtClean="0"/>
              <a:t>	</a:t>
            </a:r>
          </a:p>
          <a:p>
            <a:r>
              <a:rPr lang="tr-TR" sz="1600" b="1" dirty="0" smtClean="0"/>
              <a:t>	</a:t>
            </a:r>
          </a:p>
        </p:txBody>
      </p:sp>
      <p:sp>
        <p:nvSpPr>
          <p:cNvPr id="2" name="Slayt Numarası Yer Tutucusu 1"/>
          <p:cNvSpPr>
            <a:spLocks noGrp="1"/>
          </p:cNvSpPr>
          <p:nvPr>
            <p:ph type="sldNum" sz="quarter" idx="11"/>
          </p:nvPr>
        </p:nvSpPr>
        <p:spPr/>
        <p:txBody>
          <a:bodyPr/>
          <a:lstStyle/>
          <a:p>
            <a:fld id="{B1DEFA8C-F947-479F-BE07-76B6B3F80BF1}" type="slidenum">
              <a:rPr lang="tr-TR" smtClean="0"/>
              <a:pPr/>
              <a:t>106</a:t>
            </a:fld>
            <a:endParaRPr lang="tr-TR"/>
          </a:p>
        </p:txBody>
      </p:sp>
    </p:spTree>
    <p:extLst>
      <p:ext uri="{BB962C8B-B14F-4D97-AF65-F5344CB8AC3E}">
        <p14:creationId xmlns:p14="http://schemas.microsoft.com/office/powerpoint/2010/main" val="21288121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051720" y="476672"/>
            <a:ext cx="6120680" cy="523220"/>
          </a:xfrm>
          <a:prstGeom prst="rect">
            <a:avLst/>
          </a:prstGeom>
          <a:noFill/>
        </p:spPr>
        <p:txBody>
          <a:bodyPr wrap="square" rtlCol="0">
            <a:spAutoFit/>
          </a:bodyPr>
          <a:lstStyle/>
          <a:p>
            <a:r>
              <a:rPr lang="tr-TR" sz="2800" b="1" dirty="0" smtClean="0">
                <a:solidFill>
                  <a:srgbClr val="FF0000"/>
                </a:solidFill>
              </a:rPr>
              <a:t>MESLEKİ YETERLİLİK BELGESİ</a:t>
            </a:r>
            <a:endParaRPr lang="tr-TR" sz="2800" b="1" dirty="0">
              <a:solidFill>
                <a:srgbClr val="FF0000"/>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58722" name="Picture 2" descr="C:\Users\Zülküf KOŞAN\Desktop\Adsız.jpg"/>
          <p:cNvPicPr>
            <a:picLocks noChangeAspect="1" noChangeArrowheads="1"/>
          </p:cNvPicPr>
          <p:nvPr/>
        </p:nvPicPr>
        <p:blipFill>
          <a:blip r:embed="rId2" cstate="print"/>
          <a:srcRect/>
          <a:stretch>
            <a:fillRect/>
          </a:stretch>
        </p:blipFill>
        <p:spPr bwMode="auto">
          <a:xfrm>
            <a:off x="1763688" y="1052736"/>
            <a:ext cx="6626125" cy="5382260"/>
          </a:xfrm>
          <a:prstGeom prst="rect">
            <a:avLst/>
          </a:prstGeom>
          <a:noFill/>
        </p:spPr>
      </p:pic>
      <p:sp>
        <p:nvSpPr>
          <p:cNvPr id="2" name="Slayt Numarası Yer Tutucusu 1"/>
          <p:cNvSpPr>
            <a:spLocks noGrp="1"/>
          </p:cNvSpPr>
          <p:nvPr>
            <p:ph type="sldNum" sz="quarter" idx="11"/>
          </p:nvPr>
        </p:nvSpPr>
        <p:spPr/>
        <p:txBody>
          <a:bodyPr/>
          <a:lstStyle/>
          <a:p>
            <a:fld id="{B1DEFA8C-F947-479F-BE07-76B6B3F80BF1}" type="slidenum">
              <a:rPr lang="tr-TR" smtClean="0"/>
              <a:pPr/>
              <a:t>107</a:t>
            </a:fld>
            <a:endParaRPr lang="tr-TR"/>
          </a:p>
        </p:txBody>
      </p:sp>
    </p:spTree>
    <p:extLst>
      <p:ext uri="{BB962C8B-B14F-4D97-AF65-F5344CB8AC3E}">
        <p14:creationId xmlns:p14="http://schemas.microsoft.com/office/powerpoint/2010/main" val="7578402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051720" y="476672"/>
            <a:ext cx="6120680" cy="523220"/>
          </a:xfrm>
          <a:prstGeom prst="rect">
            <a:avLst/>
          </a:prstGeom>
          <a:noFill/>
        </p:spPr>
        <p:txBody>
          <a:bodyPr wrap="square" rtlCol="0">
            <a:spAutoFit/>
          </a:bodyPr>
          <a:lstStyle/>
          <a:p>
            <a:r>
              <a:rPr lang="tr-TR" sz="2800" b="1" dirty="0" smtClean="0">
                <a:solidFill>
                  <a:srgbClr val="FF0000"/>
                </a:solidFill>
              </a:rPr>
              <a:t>MESLEKİ YETERLİLİK BELGESİ</a:t>
            </a:r>
            <a:endParaRPr lang="tr-TR" sz="2800" b="1" dirty="0">
              <a:solidFill>
                <a:srgbClr val="FF0000"/>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59746" name="Picture 2" descr="C:\Users\Zülküf KOŞAN\Desktop\Adsız1.jpg"/>
          <p:cNvPicPr>
            <a:picLocks noChangeAspect="1" noChangeArrowheads="1"/>
          </p:cNvPicPr>
          <p:nvPr/>
        </p:nvPicPr>
        <p:blipFill>
          <a:blip r:embed="rId2" cstate="print"/>
          <a:srcRect/>
          <a:stretch>
            <a:fillRect/>
          </a:stretch>
        </p:blipFill>
        <p:spPr bwMode="auto">
          <a:xfrm>
            <a:off x="1763688" y="1052736"/>
            <a:ext cx="6984776" cy="5328592"/>
          </a:xfrm>
          <a:prstGeom prst="rect">
            <a:avLst/>
          </a:prstGeom>
          <a:noFill/>
        </p:spPr>
      </p:pic>
      <p:sp>
        <p:nvSpPr>
          <p:cNvPr id="2" name="Slayt Numarası Yer Tutucusu 1"/>
          <p:cNvSpPr>
            <a:spLocks noGrp="1"/>
          </p:cNvSpPr>
          <p:nvPr>
            <p:ph type="sldNum" sz="quarter" idx="11"/>
          </p:nvPr>
        </p:nvSpPr>
        <p:spPr/>
        <p:txBody>
          <a:bodyPr/>
          <a:lstStyle/>
          <a:p>
            <a:fld id="{B1DEFA8C-F947-479F-BE07-76B6B3F80BF1}" type="slidenum">
              <a:rPr lang="tr-TR" smtClean="0"/>
              <a:pPr/>
              <a:t>108</a:t>
            </a:fld>
            <a:endParaRPr lang="tr-TR"/>
          </a:p>
        </p:txBody>
      </p:sp>
    </p:spTree>
    <p:extLst>
      <p:ext uri="{BB962C8B-B14F-4D97-AF65-F5344CB8AC3E}">
        <p14:creationId xmlns:p14="http://schemas.microsoft.com/office/powerpoint/2010/main" val="31761340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348880"/>
            <a:ext cx="8229600" cy="2160239"/>
          </a:xfrm>
        </p:spPr>
        <p:style>
          <a:lnRef idx="0">
            <a:schemeClr val="accent1"/>
          </a:lnRef>
          <a:fillRef idx="3">
            <a:schemeClr val="accent1"/>
          </a:fillRef>
          <a:effectRef idx="3">
            <a:schemeClr val="accent1"/>
          </a:effectRef>
          <a:fontRef idx="minor">
            <a:schemeClr val="lt1"/>
          </a:fontRef>
        </p:style>
        <p:txBody>
          <a:bodyPr>
            <a:noAutofit/>
          </a:bodyPr>
          <a:lstStyle/>
          <a:p>
            <a:r>
              <a:rPr lang="tr-TR" sz="2800" b="1" dirty="0" smtClean="0">
                <a:solidFill>
                  <a:schemeClr val="bg1"/>
                </a:solidFill>
                <a:latin typeface="Comic Sans MS" panose="030F0702030302020204" pitchFamily="66" charset="0"/>
              </a:rPr>
              <a:t/>
            </a:r>
            <a:br>
              <a:rPr lang="tr-TR" sz="2800" b="1" dirty="0" smtClean="0">
                <a:solidFill>
                  <a:schemeClr val="bg1"/>
                </a:solidFill>
                <a:latin typeface="Comic Sans MS" panose="030F0702030302020204" pitchFamily="66" charset="0"/>
              </a:rPr>
            </a:br>
            <a:r>
              <a:rPr lang="tr-TR" sz="2800" b="1" dirty="0" smtClean="0">
                <a:solidFill>
                  <a:schemeClr val="bg1"/>
                </a:solidFill>
                <a:latin typeface="Comic Sans MS" panose="030F0702030302020204" pitchFamily="66" charset="0"/>
              </a:rPr>
              <a:t>OFİS ORTAMLARINDA YAŞANAN KAZALAR</a:t>
            </a:r>
            <a:br>
              <a:rPr lang="tr-TR" sz="2800" b="1" dirty="0" smtClean="0">
                <a:solidFill>
                  <a:schemeClr val="bg1"/>
                </a:solidFill>
                <a:latin typeface="Comic Sans MS" panose="030F0702030302020204" pitchFamily="66" charset="0"/>
              </a:rPr>
            </a:br>
            <a:endParaRPr lang="tr-TR" sz="2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815294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30243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TOPLANMA ALANI</a:t>
            </a:r>
            <a:endParaRPr lang="tr-TR" sz="2800" b="1" dirty="0">
              <a:solidFill>
                <a:srgbClr val="FF0000"/>
              </a:solidFill>
              <a:effectLst>
                <a:outerShdw blurRad="38100" dist="38100" dir="2700000" algn="tl">
                  <a:srgbClr val="000000">
                    <a:alpha val="43137"/>
                  </a:srgbClr>
                </a:outerShdw>
              </a:effectLst>
            </a:endParaRPr>
          </a:p>
        </p:txBody>
      </p:sp>
      <p:sp>
        <p:nvSpPr>
          <p:cNvPr id="23553" name="Rectangle 1"/>
          <p:cNvSpPr>
            <a:spLocks noChangeArrowheads="1"/>
          </p:cNvSpPr>
          <p:nvPr/>
        </p:nvSpPr>
        <p:spPr bwMode="auto">
          <a:xfrm>
            <a:off x="1115616" y="1340188"/>
            <a:ext cx="734481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tr-TR" sz="2800" b="1" i="0" u="none" strike="noStrike" cap="none" normalizeH="0" baseline="0" dirty="0" smtClean="0">
                <a:ln>
                  <a:noFill/>
                </a:ln>
                <a:solidFill>
                  <a:srgbClr val="0070C0"/>
                </a:solidFill>
                <a:effectLst/>
                <a:latin typeface="Times New Roman" pitchFamily="18" charset="0"/>
                <a:cs typeface="Times New Roman" pitchFamily="18" charset="0"/>
              </a:rPr>
              <a:t>Acil durumlarda toplanma yeri/noktası levhası ile toplanma yeri belirlenmelidir.</a:t>
            </a:r>
            <a:endParaRPr kumimoji="0" lang="tr-TR" sz="4000" b="1" i="0" u="none" strike="noStrike" cap="none" normalizeH="0" baseline="0" dirty="0" smtClean="0">
              <a:ln>
                <a:noFill/>
              </a:ln>
              <a:solidFill>
                <a:srgbClr val="0070C0"/>
              </a:solidFill>
              <a:effectLst/>
              <a:latin typeface="Arial" pitchFamily="34" charset="0"/>
              <a:cs typeface="Arial" pitchFamily="34" charset="0"/>
            </a:endParaRPr>
          </a:p>
        </p:txBody>
      </p:sp>
      <p:pic>
        <p:nvPicPr>
          <p:cNvPr id="23554" name="Picture 2" descr="C:\Users\Casper\Desktop\İŞ KAZ\25.jpg"/>
          <p:cNvPicPr>
            <a:picLocks noChangeAspect="1" noChangeArrowheads="1"/>
          </p:cNvPicPr>
          <p:nvPr/>
        </p:nvPicPr>
        <p:blipFill>
          <a:blip r:embed="rId2" cstate="print"/>
          <a:srcRect/>
          <a:stretch>
            <a:fillRect/>
          </a:stretch>
        </p:blipFill>
        <p:spPr bwMode="auto">
          <a:xfrm>
            <a:off x="467544" y="2348880"/>
            <a:ext cx="2088232" cy="4108738"/>
          </a:xfrm>
          <a:prstGeom prst="rect">
            <a:avLst/>
          </a:prstGeom>
          <a:noFill/>
        </p:spPr>
      </p:pic>
      <p:sp>
        <p:nvSpPr>
          <p:cNvPr id="9" name="Rectangle 1"/>
          <p:cNvSpPr>
            <a:spLocks noChangeArrowheads="1"/>
          </p:cNvSpPr>
          <p:nvPr/>
        </p:nvSpPr>
        <p:spPr bwMode="auto">
          <a:xfrm>
            <a:off x="2951312" y="3879051"/>
            <a:ext cx="55091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tr-TR" sz="2800" b="1" i="0" u="none" strike="noStrike" cap="none" normalizeH="0" baseline="0" dirty="0" smtClean="0">
                <a:ln>
                  <a:noFill/>
                </a:ln>
                <a:solidFill>
                  <a:srgbClr val="0070C0"/>
                </a:solidFill>
                <a:effectLst/>
                <a:latin typeface="Times New Roman" pitchFamily="18" charset="0"/>
                <a:cs typeface="Times New Roman" pitchFamily="18" charset="0"/>
              </a:rPr>
              <a:t>Mümkünse her sınıf için ayrı ayrı düzenlenmelidir.</a:t>
            </a:r>
            <a:endParaRPr kumimoji="0" lang="tr-TR" sz="4000" b="1" i="0" u="none" strike="noStrike" cap="none" normalizeH="0" baseline="0" dirty="0" smtClean="0">
              <a:ln>
                <a:noFill/>
              </a:ln>
              <a:solidFill>
                <a:srgbClr val="0070C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214277"/>
            <a:ext cx="9144000" cy="2308324"/>
          </a:xfrm>
          <a:prstGeom prst="rect">
            <a:avLst/>
          </a:prstGeom>
        </p:spPr>
        <p:txBody>
          <a:bodyPr wrap="square">
            <a:spAutoFit/>
          </a:bodyPr>
          <a:lstStyle/>
          <a:p>
            <a:r>
              <a:rPr lang="tr-TR" sz="3200" b="1" dirty="0" smtClean="0">
                <a:solidFill>
                  <a:srgbClr val="3366FF"/>
                </a:solidFill>
              </a:rPr>
              <a:t>     </a:t>
            </a:r>
            <a:r>
              <a:rPr lang="tr-TR" sz="2800" b="1" dirty="0" smtClean="0">
                <a:solidFill>
                  <a:srgbClr val="3366FF"/>
                </a:solidFill>
              </a:rPr>
              <a:t>Her </a:t>
            </a:r>
            <a:r>
              <a:rPr lang="tr-TR" sz="2800" b="1" dirty="0">
                <a:solidFill>
                  <a:srgbClr val="3366FF"/>
                </a:solidFill>
              </a:rPr>
              <a:t>ne kadar dışarıdan bakıldığında ofisler iş kazaları bakımından güvenli olarak görünse bile, ofis ortamında iş kazaları konusunda tedbir alınmadığı takdirde ciddi yaralanmalara ve hatta ölümle sonuçlanabilecek kazaların yaşanması söz konusudur.</a:t>
            </a:r>
          </a:p>
        </p:txBody>
      </p:sp>
      <p:pic>
        <p:nvPicPr>
          <p:cNvPr id="1026" name="Picture 2" descr="C:\Users\Büro\Desktop\mudur_yardimcisi_oda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969948"/>
            <a:ext cx="6448715" cy="362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587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179512" y="1600200"/>
            <a:ext cx="8856984" cy="4525963"/>
          </a:xfrm>
        </p:spPr>
        <p:txBody>
          <a:bodyPr>
            <a:normAutofit lnSpcReduction="10000"/>
          </a:bodyPr>
          <a:lstStyle/>
          <a:p>
            <a:pPr>
              <a:buFont typeface="Wingdings" pitchFamily="2" charset="2"/>
              <a:buChar char="ü"/>
            </a:pPr>
            <a:r>
              <a:rPr lang="tr-TR" sz="2800" b="1" dirty="0" smtClean="0">
                <a:latin typeface="Arial" pitchFamily="34" charset="0"/>
                <a:cs typeface="Arial" pitchFamily="34" charset="0"/>
              </a:rPr>
              <a:t> </a:t>
            </a:r>
            <a:r>
              <a:rPr lang="tr-TR" sz="2800" b="1" dirty="0">
                <a:solidFill>
                  <a:srgbClr val="FF0000"/>
                </a:solidFill>
                <a:latin typeface="Arial" pitchFamily="34" charset="0"/>
                <a:cs typeface="Arial" pitchFamily="34" charset="0"/>
              </a:rPr>
              <a:t>Temizlik günlerinde sulu bırakılmış ıslak zeminde kayma </a:t>
            </a:r>
            <a:r>
              <a:rPr lang="tr-TR" sz="2800" b="1" dirty="0" smtClean="0">
                <a:solidFill>
                  <a:srgbClr val="FF0000"/>
                </a:solidFill>
                <a:latin typeface="Arial" pitchFamily="34" charset="0"/>
                <a:cs typeface="Arial" pitchFamily="34" charset="0"/>
              </a:rPr>
              <a:t>Tehlikesi. </a:t>
            </a:r>
            <a:r>
              <a:rPr lang="tr-TR" sz="2800" dirty="0">
                <a:latin typeface="Arial" pitchFamily="34" charset="0"/>
                <a:cs typeface="Arial" pitchFamily="34" charset="0"/>
              </a:rPr>
              <a:t>(Düşme sonucu yaralanma, beyin kanaması ve ölüm riski</a:t>
            </a:r>
            <a:r>
              <a:rPr lang="tr-TR" sz="2800" dirty="0" smtClean="0">
                <a:latin typeface="Arial" pitchFamily="34" charset="0"/>
                <a:cs typeface="Arial" pitchFamily="34" charset="0"/>
              </a:rPr>
              <a:t>)</a:t>
            </a:r>
          </a:p>
          <a:p>
            <a:pPr>
              <a:buFont typeface="Wingdings" pitchFamily="2" charset="2"/>
              <a:buChar char="ü"/>
            </a:pPr>
            <a:endParaRPr lang="tr-TR" sz="2800" dirty="0" smtClean="0">
              <a:latin typeface="Arial" pitchFamily="34" charset="0"/>
              <a:cs typeface="Arial" pitchFamily="34" charset="0"/>
            </a:endParaRPr>
          </a:p>
          <a:p>
            <a:pPr>
              <a:buFont typeface="Wingdings" pitchFamily="2" charset="2"/>
              <a:buChar char="ü"/>
            </a:pPr>
            <a:r>
              <a:rPr lang="tr-TR" sz="2800" b="1" dirty="0" smtClean="0">
                <a:latin typeface="Arial" pitchFamily="34" charset="0"/>
                <a:cs typeface="Arial" pitchFamily="34" charset="0"/>
              </a:rPr>
              <a:t> </a:t>
            </a:r>
            <a:r>
              <a:rPr lang="tr-TR" sz="2800" b="1" dirty="0">
                <a:solidFill>
                  <a:srgbClr val="FF0000"/>
                </a:solidFill>
                <a:latin typeface="Arial" pitchFamily="34" charset="0"/>
                <a:cs typeface="Arial" pitchFamily="34" charset="0"/>
              </a:rPr>
              <a:t>Açık unutulmuş çekmeceler ve evrak dolabı kapakları. </a:t>
            </a:r>
            <a:r>
              <a:rPr lang="tr-TR" sz="2800" dirty="0">
                <a:latin typeface="Arial" pitchFamily="34" charset="0"/>
                <a:cs typeface="Arial" pitchFamily="34" charset="0"/>
              </a:rPr>
              <a:t>(Takılıp düşme ve çarparak yaralanma </a:t>
            </a:r>
            <a:r>
              <a:rPr lang="tr-TR" sz="2800" dirty="0" smtClean="0">
                <a:latin typeface="Arial" pitchFamily="34" charset="0"/>
                <a:cs typeface="Arial" pitchFamily="34" charset="0"/>
              </a:rPr>
              <a:t>riski)</a:t>
            </a:r>
          </a:p>
          <a:p>
            <a:pPr>
              <a:buFont typeface="Wingdings" pitchFamily="2" charset="2"/>
              <a:buChar char="ü"/>
            </a:pPr>
            <a:endParaRPr lang="tr-TR" sz="2800" dirty="0" smtClean="0">
              <a:latin typeface="Arial" pitchFamily="34" charset="0"/>
              <a:cs typeface="Arial" pitchFamily="34" charset="0"/>
            </a:endParaRPr>
          </a:p>
          <a:p>
            <a:pPr>
              <a:buFont typeface="Wingdings" pitchFamily="2" charset="2"/>
              <a:buChar char="ü"/>
            </a:pPr>
            <a:r>
              <a:rPr lang="tr-TR" sz="2800" b="1" dirty="0" smtClean="0">
                <a:solidFill>
                  <a:srgbClr val="FF0000"/>
                </a:solidFill>
                <a:latin typeface="Arial" pitchFamily="34" charset="0"/>
                <a:cs typeface="Arial" pitchFamily="34" charset="0"/>
              </a:rPr>
              <a:t>Ağzı </a:t>
            </a:r>
            <a:r>
              <a:rPr lang="tr-TR" sz="2800" b="1" dirty="0">
                <a:solidFill>
                  <a:srgbClr val="FF0000"/>
                </a:solidFill>
                <a:latin typeface="Arial" pitchFamily="34" charset="0"/>
                <a:cs typeface="Arial" pitchFamily="34" charset="0"/>
              </a:rPr>
              <a:t>açık bırakılmış </a:t>
            </a:r>
            <a:r>
              <a:rPr lang="tr-TR" sz="2800" b="1" dirty="0" err="1">
                <a:solidFill>
                  <a:srgbClr val="FF0000"/>
                </a:solidFill>
                <a:latin typeface="Arial" pitchFamily="34" charset="0"/>
                <a:cs typeface="Arial" pitchFamily="34" charset="0"/>
              </a:rPr>
              <a:t>falçata</a:t>
            </a:r>
            <a:r>
              <a:rPr lang="tr-TR" sz="2800" b="1" dirty="0">
                <a:solidFill>
                  <a:srgbClr val="FF0000"/>
                </a:solidFill>
                <a:latin typeface="Arial" pitchFamily="34" charset="0"/>
                <a:cs typeface="Arial" pitchFamily="34" charset="0"/>
              </a:rPr>
              <a:t> ve maket bıçakları. </a:t>
            </a:r>
            <a:r>
              <a:rPr lang="tr-TR" sz="2800" dirty="0">
                <a:latin typeface="Arial" pitchFamily="34" charset="0"/>
                <a:cs typeface="Arial" pitchFamily="34" charset="0"/>
              </a:rPr>
              <a:t>(</a:t>
            </a:r>
            <a:r>
              <a:rPr lang="tr-TR" sz="2800" dirty="0" err="1">
                <a:latin typeface="Arial" pitchFamily="34" charset="0"/>
                <a:cs typeface="Arial" pitchFamily="34" charset="0"/>
              </a:rPr>
              <a:t>Tetanoz</a:t>
            </a:r>
            <a:r>
              <a:rPr lang="tr-TR" sz="2800" dirty="0">
                <a:latin typeface="Arial" pitchFamily="34" charset="0"/>
                <a:cs typeface="Arial" pitchFamily="34" charset="0"/>
              </a:rPr>
              <a:t>, kan kaybı gibi ölümcül riskler</a:t>
            </a:r>
            <a:r>
              <a:rPr lang="tr-TR" sz="2800" dirty="0" smtClean="0">
                <a:latin typeface="Arial" pitchFamily="34" charset="0"/>
                <a:cs typeface="Arial" pitchFamily="34" charset="0"/>
              </a:rPr>
              <a:t>)</a:t>
            </a:r>
            <a:endParaRPr lang="tr-TR" sz="2800" dirty="0">
              <a:latin typeface="Arial" pitchFamily="34" charset="0"/>
              <a:cs typeface="Arial" pitchFamily="34" charset="0"/>
            </a:endParaRPr>
          </a:p>
        </p:txBody>
      </p:sp>
      <p:sp>
        <p:nvSpPr>
          <p:cNvPr id="5" name="3 Dikdörtgen"/>
          <p:cNvSpPr/>
          <p:nvPr/>
        </p:nvSpPr>
        <p:spPr>
          <a:xfrm>
            <a:off x="1196008" y="548680"/>
            <a:ext cx="680307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tr-TR" sz="2400" b="1" dirty="0" smtClean="0">
                <a:solidFill>
                  <a:srgbClr val="7030A0"/>
                </a:solidFill>
                <a:effectLst>
                  <a:outerShdw blurRad="38100" dist="38100" dir="2700000" algn="tl">
                    <a:srgbClr val="000000">
                      <a:alpha val="43137"/>
                    </a:srgbClr>
                  </a:outerShdw>
                </a:effectLst>
                <a:latin typeface="Arial Black" pitchFamily="34" charset="0"/>
              </a:rPr>
              <a:t>BÜRO / OFİSLERDE OLASI İŞ KAZALARI</a:t>
            </a:r>
            <a:endParaRPr lang="tr-TR" sz="2400" b="1" dirty="0">
              <a:solidFill>
                <a:srgbClr val="7030A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4960042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p:txBody>
          <a:bodyPr>
            <a:normAutofit/>
          </a:bodyPr>
          <a:lstStyle/>
          <a:p>
            <a:pPr>
              <a:buFont typeface="Wingdings" pitchFamily="2" charset="2"/>
              <a:buChar char="ü"/>
            </a:pPr>
            <a:endParaRPr lang="tr-TR" sz="2800" b="1" dirty="0" smtClean="0">
              <a:solidFill>
                <a:srgbClr val="FF0000"/>
              </a:solidFill>
              <a:latin typeface="Arial" pitchFamily="34" charset="0"/>
              <a:cs typeface="Arial" pitchFamily="34" charset="0"/>
            </a:endParaRPr>
          </a:p>
          <a:p>
            <a:pPr>
              <a:buFont typeface="Wingdings" pitchFamily="2" charset="2"/>
              <a:buChar char="ü"/>
            </a:pPr>
            <a:r>
              <a:rPr lang="tr-TR" sz="2800" b="1" dirty="0" smtClean="0">
                <a:solidFill>
                  <a:srgbClr val="FF0000"/>
                </a:solidFill>
                <a:latin typeface="Arial" pitchFamily="34" charset="0"/>
                <a:cs typeface="Arial" pitchFamily="34" charset="0"/>
              </a:rPr>
              <a:t>Yere </a:t>
            </a:r>
            <a:r>
              <a:rPr lang="tr-TR" sz="2800" b="1" dirty="0">
                <a:solidFill>
                  <a:srgbClr val="FF0000"/>
                </a:solidFill>
                <a:latin typeface="Arial" pitchFamily="34" charset="0"/>
                <a:cs typeface="Arial" pitchFamily="34" charset="0"/>
              </a:rPr>
              <a:t>düşürülmüş raptiye ve mantar pano </a:t>
            </a:r>
            <a:r>
              <a:rPr lang="tr-TR" sz="2800" b="1" dirty="0" err="1">
                <a:solidFill>
                  <a:srgbClr val="FF0000"/>
                </a:solidFill>
                <a:latin typeface="Arial" pitchFamily="34" charset="0"/>
                <a:cs typeface="Arial" pitchFamily="34" charset="0"/>
              </a:rPr>
              <a:t>pinleri</a:t>
            </a:r>
            <a:r>
              <a:rPr lang="tr-TR" sz="2800" b="1" dirty="0">
                <a:solidFill>
                  <a:srgbClr val="FF0000"/>
                </a:solidFill>
                <a:latin typeface="Arial" pitchFamily="34" charset="0"/>
                <a:cs typeface="Arial" pitchFamily="34" charset="0"/>
              </a:rPr>
              <a:t>. </a:t>
            </a:r>
            <a:r>
              <a:rPr lang="tr-TR" sz="2800" dirty="0">
                <a:latin typeface="Arial" pitchFamily="34" charset="0"/>
                <a:cs typeface="Arial" pitchFamily="34" charset="0"/>
              </a:rPr>
              <a:t>(Tetanoz ve kanama </a:t>
            </a:r>
            <a:r>
              <a:rPr lang="tr-TR" sz="2800" dirty="0" smtClean="0">
                <a:latin typeface="Arial" pitchFamily="34" charset="0"/>
                <a:cs typeface="Arial" pitchFamily="34" charset="0"/>
              </a:rPr>
              <a:t>riski)</a:t>
            </a:r>
          </a:p>
          <a:p>
            <a:pPr>
              <a:buFont typeface="Wingdings" pitchFamily="2" charset="2"/>
              <a:buChar char="ü"/>
            </a:pPr>
            <a:endParaRPr lang="tr-TR" sz="2800" dirty="0" smtClean="0">
              <a:latin typeface="Arial" pitchFamily="34" charset="0"/>
              <a:cs typeface="Arial" pitchFamily="34" charset="0"/>
            </a:endParaRPr>
          </a:p>
          <a:p>
            <a:pPr>
              <a:buFont typeface="Wingdings" pitchFamily="2" charset="2"/>
              <a:buChar char="ü"/>
            </a:pPr>
            <a:r>
              <a:rPr lang="tr-TR" sz="2800" b="1" dirty="0" smtClean="0">
                <a:solidFill>
                  <a:srgbClr val="FF0000"/>
                </a:solidFill>
                <a:latin typeface="Arial" pitchFamily="34" charset="0"/>
                <a:cs typeface="Arial" pitchFamily="34" charset="0"/>
              </a:rPr>
              <a:t>Topraklaması </a:t>
            </a:r>
            <a:r>
              <a:rPr lang="tr-TR" sz="2800" b="1" dirty="0">
                <a:solidFill>
                  <a:srgbClr val="FF0000"/>
                </a:solidFill>
                <a:latin typeface="Arial" pitchFamily="34" charset="0"/>
                <a:cs typeface="Arial" pitchFamily="34" charset="0"/>
              </a:rPr>
              <a:t>zayıf veya olmayan prizler. </a:t>
            </a:r>
            <a:r>
              <a:rPr lang="tr-TR" sz="2800" dirty="0">
                <a:latin typeface="Arial" pitchFamily="34" charset="0"/>
                <a:cs typeface="Arial" pitchFamily="34" charset="0"/>
              </a:rPr>
              <a:t>(Elektrik akımına kapılma ve ölüm </a:t>
            </a:r>
            <a:r>
              <a:rPr lang="tr-TR" sz="2800" dirty="0" smtClean="0">
                <a:latin typeface="Arial" pitchFamily="34" charset="0"/>
                <a:cs typeface="Arial" pitchFamily="34" charset="0"/>
              </a:rPr>
              <a:t>riski)</a:t>
            </a:r>
          </a:p>
        </p:txBody>
      </p:sp>
      <p:sp>
        <p:nvSpPr>
          <p:cNvPr id="5" name="3 Dikdörtgen"/>
          <p:cNvSpPr/>
          <p:nvPr/>
        </p:nvSpPr>
        <p:spPr>
          <a:xfrm>
            <a:off x="1043608" y="476671"/>
            <a:ext cx="680307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tr-TR" sz="2400" b="1" dirty="0" smtClean="0">
                <a:solidFill>
                  <a:srgbClr val="7030A0"/>
                </a:solidFill>
                <a:effectLst>
                  <a:outerShdw blurRad="38100" dist="38100" dir="2700000" algn="tl">
                    <a:srgbClr val="000000">
                      <a:alpha val="43137"/>
                    </a:srgbClr>
                  </a:outerShdw>
                </a:effectLst>
                <a:latin typeface="Arial Black" pitchFamily="34" charset="0"/>
              </a:rPr>
              <a:t>BÜRO / OFİSLERDE OLASI İŞ KAZALARI</a:t>
            </a:r>
            <a:endParaRPr lang="tr-TR" sz="2400" b="1" dirty="0">
              <a:solidFill>
                <a:srgbClr val="7030A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4865125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107504" y="1600200"/>
            <a:ext cx="8856984" cy="4525963"/>
          </a:xfrm>
        </p:spPr>
        <p:txBody>
          <a:bodyPr>
            <a:normAutofit fontScale="92500" lnSpcReduction="10000"/>
          </a:bodyPr>
          <a:lstStyle/>
          <a:p>
            <a:pPr>
              <a:buFont typeface="Wingdings" pitchFamily="2" charset="2"/>
              <a:buChar char="ü"/>
            </a:pPr>
            <a:r>
              <a:rPr lang="tr-TR" sz="2800" b="1" dirty="0" smtClean="0">
                <a:solidFill>
                  <a:srgbClr val="FF0000"/>
                </a:solidFill>
                <a:latin typeface="Arial" pitchFamily="34" charset="0"/>
                <a:cs typeface="Arial" pitchFamily="34" charset="0"/>
              </a:rPr>
              <a:t>Sıcak </a:t>
            </a:r>
            <a:r>
              <a:rPr lang="tr-TR" sz="2800" b="1" dirty="0">
                <a:solidFill>
                  <a:srgbClr val="FF0000"/>
                </a:solidFill>
                <a:latin typeface="Arial" pitchFamily="34" charset="0"/>
                <a:cs typeface="Arial" pitchFamily="34" charset="0"/>
              </a:rPr>
              <a:t>içecek dökülmesi ve haşlanma riski. </a:t>
            </a:r>
            <a:r>
              <a:rPr lang="tr-TR" sz="2800" dirty="0">
                <a:latin typeface="Arial" pitchFamily="34" charset="0"/>
                <a:cs typeface="Arial" pitchFamily="34" charset="0"/>
              </a:rPr>
              <a:t>(1. Derece yanıklara sebebiyet </a:t>
            </a:r>
            <a:r>
              <a:rPr lang="tr-TR" sz="2800" dirty="0" smtClean="0">
                <a:latin typeface="Arial" pitchFamily="34" charset="0"/>
                <a:cs typeface="Arial" pitchFamily="34" charset="0"/>
              </a:rPr>
              <a:t>riski)</a:t>
            </a:r>
          </a:p>
          <a:p>
            <a:pPr>
              <a:buFont typeface="Wingdings" pitchFamily="2" charset="2"/>
              <a:buChar char="ü"/>
            </a:pPr>
            <a:endParaRPr lang="tr-TR" sz="2800" dirty="0" smtClean="0">
              <a:latin typeface="Arial" pitchFamily="34" charset="0"/>
              <a:cs typeface="Arial" pitchFamily="34" charset="0"/>
            </a:endParaRPr>
          </a:p>
          <a:p>
            <a:pPr>
              <a:buFont typeface="Wingdings" pitchFamily="2" charset="2"/>
              <a:buChar char="ü"/>
            </a:pPr>
            <a:r>
              <a:rPr lang="tr-TR" sz="2800" b="1" dirty="0" smtClean="0">
                <a:solidFill>
                  <a:srgbClr val="FF0000"/>
                </a:solidFill>
                <a:latin typeface="Arial" pitchFamily="34" charset="0"/>
                <a:cs typeface="Arial" pitchFamily="34" charset="0"/>
              </a:rPr>
              <a:t>Döner </a:t>
            </a:r>
            <a:r>
              <a:rPr lang="tr-TR" sz="2800" b="1" dirty="0">
                <a:solidFill>
                  <a:srgbClr val="FF0000"/>
                </a:solidFill>
                <a:latin typeface="Arial" pitchFamily="34" charset="0"/>
                <a:cs typeface="Arial" pitchFamily="34" charset="0"/>
              </a:rPr>
              <a:t>sandalye üzerine çıkarak üst raflara erişmeye çalışma. </a:t>
            </a:r>
            <a:r>
              <a:rPr lang="tr-TR" sz="2800" dirty="0">
                <a:latin typeface="Arial" pitchFamily="34" charset="0"/>
                <a:cs typeface="Arial" pitchFamily="34" charset="0"/>
              </a:rPr>
              <a:t>(Düşme sonucu, kemik kırılması veya kafa çarpma sonucu beyin kanaması </a:t>
            </a:r>
            <a:r>
              <a:rPr lang="tr-TR" sz="2800" dirty="0" smtClean="0">
                <a:latin typeface="Arial" pitchFamily="34" charset="0"/>
                <a:cs typeface="Arial" pitchFamily="34" charset="0"/>
              </a:rPr>
              <a:t>riski)</a:t>
            </a:r>
          </a:p>
          <a:p>
            <a:pPr>
              <a:buFont typeface="Wingdings" pitchFamily="2" charset="2"/>
              <a:buChar char="ü"/>
            </a:pPr>
            <a:endParaRPr lang="tr-TR" sz="2800" dirty="0" smtClean="0">
              <a:latin typeface="Arial" pitchFamily="34" charset="0"/>
              <a:cs typeface="Arial" pitchFamily="34" charset="0"/>
            </a:endParaRPr>
          </a:p>
          <a:p>
            <a:pPr>
              <a:buFont typeface="Wingdings" pitchFamily="2" charset="2"/>
              <a:buChar char="ü"/>
            </a:pPr>
            <a:r>
              <a:rPr lang="tr-TR" sz="2800" b="1" dirty="0" smtClean="0">
                <a:solidFill>
                  <a:srgbClr val="FF0000"/>
                </a:solidFill>
                <a:latin typeface="Arial" pitchFamily="34" charset="0"/>
                <a:cs typeface="Arial" pitchFamily="34" charset="0"/>
              </a:rPr>
              <a:t>Zımba teli sekmesi. </a:t>
            </a:r>
            <a:r>
              <a:rPr lang="tr-TR" sz="2800" dirty="0" smtClean="0">
                <a:latin typeface="Arial" pitchFamily="34" charset="0"/>
                <a:cs typeface="Arial" pitchFamily="34" charset="0"/>
              </a:rPr>
              <a:t>(</a:t>
            </a:r>
            <a:r>
              <a:rPr lang="tr-TR" sz="2800" dirty="0">
                <a:latin typeface="Arial" pitchFamily="34" charset="0"/>
                <a:cs typeface="Arial" pitchFamily="34" charset="0"/>
              </a:rPr>
              <a:t>Göze isabet ve kalıcı körlük </a:t>
            </a:r>
            <a:r>
              <a:rPr lang="tr-TR" sz="2800" dirty="0" smtClean="0">
                <a:latin typeface="Arial" pitchFamily="34" charset="0"/>
                <a:cs typeface="Arial" pitchFamily="34" charset="0"/>
              </a:rPr>
              <a:t>riski)</a:t>
            </a:r>
          </a:p>
          <a:p>
            <a:pPr>
              <a:buFont typeface="Wingdings" pitchFamily="2" charset="2"/>
              <a:buChar char="ü"/>
            </a:pPr>
            <a:endParaRPr lang="tr-TR" sz="2800" b="1" dirty="0" smtClean="0">
              <a:latin typeface="Arial" pitchFamily="34" charset="0"/>
              <a:cs typeface="Arial" pitchFamily="34" charset="0"/>
            </a:endParaRPr>
          </a:p>
          <a:p>
            <a:pPr>
              <a:buFont typeface="Wingdings" pitchFamily="2" charset="2"/>
              <a:buChar char="ü"/>
            </a:pPr>
            <a:r>
              <a:rPr lang="tr-TR" sz="2800" b="1" dirty="0" smtClean="0">
                <a:solidFill>
                  <a:srgbClr val="FF0000"/>
                </a:solidFill>
                <a:latin typeface="Arial" pitchFamily="34" charset="0"/>
                <a:cs typeface="Arial" pitchFamily="34" charset="0"/>
              </a:rPr>
              <a:t>İyi </a:t>
            </a:r>
            <a:r>
              <a:rPr lang="tr-TR" sz="2800" b="1" dirty="0">
                <a:solidFill>
                  <a:srgbClr val="FF0000"/>
                </a:solidFill>
                <a:latin typeface="Arial" pitchFamily="34" charset="0"/>
                <a:cs typeface="Arial" pitchFamily="34" charset="0"/>
              </a:rPr>
              <a:t>aydınlatılmamış merdiven boşlukları. </a:t>
            </a:r>
            <a:r>
              <a:rPr lang="tr-TR" sz="2800" dirty="0">
                <a:latin typeface="Arial" pitchFamily="34" charset="0"/>
                <a:cs typeface="Arial" pitchFamily="34" charset="0"/>
              </a:rPr>
              <a:t>(Düşme riski</a:t>
            </a:r>
            <a:r>
              <a:rPr lang="tr-TR" sz="2800" dirty="0" smtClean="0">
                <a:latin typeface="Arial" pitchFamily="34" charset="0"/>
                <a:cs typeface="Arial" pitchFamily="34" charset="0"/>
              </a:rPr>
              <a:t>)</a:t>
            </a:r>
            <a:endParaRPr lang="tr-TR" sz="2800" dirty="0">
              <a:latin typeface="Arial" pitchFamily="34" charset="0"/>
              <a:cs typeface="Arial" pitchFamily="34" charset="0"/>
            </a:endParaRPr>
          </a:p>
        </p:txBody>
      </p:sp>
      <p:sp>
        <p:nvSpPr>
          <p:cNvPr id="5" name="3 Dikdörtgen"/>
          <p:cNvSpPr/>
          <p:nvPr/>
        </p:nvSpPr>
        <p:spPr>
          <a:xfrm>
            <a:off x="1196008" y="620688"/>
            <a:ext cx="680307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tr-TR" sz="2400" b="1" dirty="0" smtClean="0">
                <a:solidFill>
                  <a:srgbClr val="7030A0"/>
                </a:solidFill>
                <a:effectLst>
                  <a:outerShdw blurRad="38100" dist="38100" dir="2700000" algn="tl">
                    <a:srgbClr val="000000">
                      <a:alpha val="43137"/>
                    </a:srgbClr>
                  </a:outerShdw>
                </a:effectLst>
                <a:latin typeface="Arial Black" pitchFamily="34" charset="0"/>
              </a:rPr>
              <a:t>BÜRO / OFİSLERDE OLASI İŞ KAZALARI</a:t>
            </a:r>
            <a:endParaRPr lang="tr-TR" sz="2400" b="1" dirty="0">
              <a:solidFill>
                <a:srgbClr val="7030A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4298644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0" y="1772816"/>
            <a:ext cx="9144000" cy="4896544"/>
          </a:xfrm>
        </p:spPr>
        <p:txBody>
          <a:bodyPr>
            <a:noAutofit/>
          </a:bodyPr>
          <a:lstStyle/>
          <a:p>
            <a:pPr>
              <a:buFont typeface="Wingdings" pitchFamily="2" charset="2"/>
              <a:buChar char="ü"/>
            </a:pPr>
            <a:r>
              <a:rPr lang="tr-TR" sz="2800" b="1" dirty="0" smtClean="0">
                <a:solidFill>
                  <a:srgbClr val="FF0000"/>
                </a:solidFill>
                <a:latin typeface="Arial" pitchFamily="34" charset="0"/>
                <a:cs typeface="Arial" pitchFamily="34" charset="0"/>
              </a:rPr>
              <a:t>Kağıt </a:t>
            </a:r>
            <a:r>
              <a:rPr lang="tr-TR" sz="2800" b="1" dirty="0">
                <a:solidFill>
                  <a:srgbClr val="FF0000"/>
                </a:solidFill>
                <a:latin typeface="Arial" pitchFamily="34" charset="0"/>
                <a:cs typeface="Arial" pitchFamily="34" charset="0"/>
              </a:rPr>
              <a:t>kesikleri </a:t>
            </a:r>
            <a:r>
              <a:rPr lang="tr-TR" sz="2800" dirty="0">
                <a:latin typeface="Arial" pitchFamily="34" charset="0"/>
                <a:cs typeface="Arial" pitchFamily="34" charset="0"/>
              </a:rPr>
              <a:t>(Mikrobik hastalıklar, </a:t>
            </a:r>
            <a:r>
              <a:rPr lang="tr-TR" sz="2800" dirty="0" smtClean="0">
                <a:latin typeface="Arial" pitchFamily="34" charset="0"/>
                <a:cs typeface="Arial" pitchFamily="34" charset="0"/>
              </a:rPr>
              <a:t>iltihap </a:t>
            </a:r>
            <a:r>
              <a:rPr lang="tr-TR" sz="2800" dirty="0">
                <a:latin typeface="Arial" pitchFamily="34" charset="0"/>
                <a:cs typeface="Arial" pitchFamily="34" charset="0"/>
              </a:rPr>
              <a:t>ve enfeksiyon </a:t>
            </a:r>
            <a:r>
              <a:rPr lang="tr-TR" sz="2800" dirty="0" smtClean="0">
                <a:latin typeface="Arial" pitchFamily="34" charset="0"/>
                <a:cs typeface="Arial" pitchFamily="34" charset="0"/>
              </a:rPr>
              <a:t>riski)</a:t>
            </a:r>
          </a:p>
          <a:p>
            <a:pPr>
              <a:buFont typeface="Wingdings" pitchFamily="2" charset="2"/>
              <a:buChar char="ü"/>
            </a:pPr>
            <a:endParaRPr lang="tr-TR" sz="1000" dirty="0" smtClean="0">
              <a:latin typeface="Arial" pitchFamily="34" charset="0"/>
              <a:cs typeface="Arial" pitchFamily="34" charset="0"/>
            </a:endParaRPr>
          </a:p>
          <a:p>
            <a:pPr>
              <a:buFont typeface="Wingdings" pitchFamily="2" charset="2"/>
              <a:buChar char="ü"/>
            </a:pPr>
            <a:r>
              <a:rPr lang="tr-TR" sz="2800" b="1" dirty="0" smtClean="0">
                <a:solidFill>
                  <a:srgbClr val="FF0000"/>
                </a:solidFill>
                <a:latin typeface="Arial" pitchFamily="34" charset="0"/>
                <a:cs typeface="Arial" pitchFamily="34" charset="0"/>
              </a:rPr>
              <a:t>Arızalı </a:t>
            </a:r>
            <a:r>
              <a:rPr lang="tr-TR" sz="2800" b="1" dirty="0">
                <a:solidFill>
                  <a:srgbClr val="FF0000"/>
                </a:solidFill>
                <a:latin typeface="Arial" pitchFamily="34" charset="0"/>
                <a:cs typeface="Arial" pitchFamily="34" charset="0"/>
              </a:rPr>
              <a:t>ofis cihazlarına </a:t>
            </a:r>
            <a:r>
              <a:rPr lang="tr-TR" sz="2800" b="1" dirty="0" smtClean="0">
                <a:solidFill>
                  <a:srgbClr val="FF0000"/>
                </a:solidFill>
                <a:latin typeface="Arial" pitchFamily="34" charset="0"/>
                <a:cs typeface="Arial" pitchFamily="34" charset="0"/>
              </a:rPr>
              <a:t>müdahale </a:t>
            </a:r>
            <a:r>
              <a:rPr lang="tr-TR" sz="2800" dirty="0">
                <a:latin typeface="Arial" pitchFamily="34" charset="0"/>
                <a:cs typeface="Arial" pitchFamily="34" charset="0"/>
              </a:rPr>
              <a:t>(</a:t>
            </a:r>
            <a:r>
              <a:rPr lang="tr-TR" sz="2800" dirty="0" err="1">
                <a:latin typeface="Arial" pitchFamily="34" charset="0"/>
                <a:cs typeface="Arial" pitchFamily="34" charset="0"/>
              </a:rPr>
              <a:t>Elektikli</a:t>
            </a:r>
            <a:r>
              <a:rPr lang="tr-TR" sz="2800" dirty="0">
                <a:latin typeface="Arial" pitchFamily="34" charset="0"/>
                <a:cs typeface="Arial" pitchFamily="34" charset="0"/>
              </a:rPr>
              <a:t> cihazlarda bulunan arızalara ofis personelinin </a:t>
            </a:r>
            <a:r>
              <a:rPr lang="tr-TR" sz="2800" dirty="0" smtClean="0">
                <a:latin typeface="Arial" pitchFamily="34" charset="0"/>
                <a:cs typeface="Arial" pitchFamily="34" charset="0"/>
              </a:rPr>
              <a:t>müdahalesi </a:t>
            </a:r>
            <a:r>
              <a:rPr lang="tr-TR" sz="2800" dirty="0">
                <a:latin typeface="Arial" pitchFamily="34" charset="0"/>
                <a:cs typeface="Arial" pitchFamily="34" charset="0"/>
              </a:rPr>
              <a:t>ölüm </a:t>
            </a:r>
            <a:r>
              <a:rPr lang="tr-TR" sz="2800" dirty="0" smtClean="0">
                <a:latin typeface="Arial" pitchFamily="34" charset="0"/>
                <a:cs typeface="Arial" pitchFamily="34" charset="0"/>
              </a:rPr>
              <a:t>riski)</a:t>
            </a:r>
          </a:p>
          <a:p>
            <a:pPr>
              <a:buFont typeface="Wingdings" pitchFamily="2" charset="2"/>
              <a:buChar char="ü"/>
            </a:pPr>
            <a:endParaRPr lang="tr-TR" sz="1000" dirty="0" smtClean="0">
              <a:latin typeface="Arial" pitchFamily="34" charset="0"/>
              <a:cs typeface="Arial" pitchFamily="34" charset="0"/>
            </a:endParaRPr>
          </a:p>
          <a:p>
            <a:pPr>
              <a:buFont typeface="Wingdings" pitchFamily="2" charset="2"/>
              <a:buChar char="ü"/>
            </a:pPr>
            <a:r>
              <a:rPr lang="tr-TR" sz="2800" b="1" dirty="0" smtClean="0">
                <a:solidFill>
                  <a:srgbClr val="FF0000"/>
                </a:solidFill>
                <a:latin typeface="Arial" pitchFamily="34" charset="0"/>
                <a:cs typeface="Arial" pitchFamily="34" charset="0"/>
              </a:rPr>
              <a:t>Elektrikli </a:t>
            </a:r>
            <a:r>
              <a:rPr lang="tr-TR" sz="2800" b="1" dirty="0">
                <a:solidFill>
                  <a:srgbClr val="FF0000"/>
                </a:solidFill>
                <a:latin typeface="Arial" pitchFamily="34" charset="0"/>
                <a:cs typeface="Arial" pitchFamily="34" charset="0"/>
              </a:rPr>
              <a:t>soba veya ısıtma amaçlı kullanılan cihazların dinlendirilmemesi </a:t>
            </a:r>
            <a:r>
              <a:rPr lang="tr-TR" sz="2800" dirty="0">
                <a:latin typeface="Arial" pitchFamily="34" charset="0"/>
                <a:cs typeface="Arial" pitchFamily="34" charset="0"/>
              </a:rPr>
              <a:t>(Yangın </a:t>
            </a:r>
            <a:r>
              <a:rPr lang="tr-TR" sz="2800" dirty="0" smtClean="0">
                <a:latin typeface="Arial" pitchFamily="34" charset="0"/>
                <a:cs typeface="Arial" pitchFamily="34" charset="0"/>
              </a:rPr>
              <a:t>riski)</a:t>
            </a:r>
          </a:p>
          <a:p>
            <a:pPr>
              <a:buFont typeface="Wingdings" pitchFamily="2" charset="2"/>
              <a:buChar char="ü"/>
            </a:pPr>
            <a:endParaRPr lang="tr-TR" sz="1000" dirty="0" smtClean="0">
              <a:latin typeface="Arial" pitchFamily="34" charset="0"/>
              <a:cs typeface="Arial" pitchFamily="34" charset="0"/>
            </a:endParaRPr>
          </a:p>
          <a:p>
            <a:pPr>
              <a:buFont typeface="Wingdings" pitchFamily="2" charset="2"/>
              <a:buChar char="ü"/>
            </a:pPr>
            <a:r>
              <a:rPr lang="tr-TR" sz="2800" b="1" dirty="0" smtClean="0">
                <a:solidFill>
                  <a:srgbClr val="FF0000"/>
                </a:solidFill>
                <a:latin typeface="Arial" pitchFamily="34" charset="0"/>
                <a:cs typeface="Arial" pitchFamily="34" charset="0"/>
              </a:rPr>
              <a:t>Cam-pencereden </a:t>
            </a:r>
            <a:r>
              <a:rPr lang="tr-TR" sz="2800" b="1" dirty="0">
                <a:solidFill>
                  <a:srgbClr val="FF0000"/>
                </a:solidFill>
                <a:latin typeface="Arial" pitchFamily="34" charset="0"/>
                <a:cs typeface="Arial" pitchFamily="34" charset="0"/>
              </a:rPr>
              <a:t>dışarı sarkma sonucu düşme </a:t>
            </a:r>
            <a:r>
              <a:rPr lang="tr-TR" sz="2800" dirty="0">
                <a:latin typeface="Arial" pitchFamily="34" charset="0"/>
                <a:cs typeface="Arial" pitchFamily="34" charset="0"/>
              </a:rPr>
              <a:t>(Beden travması </a:t>
            </a:r>
            <a:r>
              <a:rPr lang="tr-TR" sz="2800" dirty="0" smtClean="0">
                <a:latin typeface="Arial" pitchFamily="34" charset="0"/>
                <a:cs typeface="Arial" pitchFamily="34" charset="0"/>
              </a:rPr>
              <a:t>ve ölüm </a:t>
            </a:r>
            <a:r>
              <a:rPr lang="tr-TR" sz="2800" dirty="0">
                <a:latin typeface="Arial" pitchFamily="34" charset="0"/>
                <a:cs typeface="Arial" pitchFamily="34" charset="0"/>
              </a:rPr>
              <a:t>riski</a:t>
            </a:r>
            <a:r>
              <a:rPr lang="tr-TR" sz="2800" dirty="0" smtClean="0">
                <a:latin typeface="Arial" pitchFamily="34" charset="0"/>
                <a:cs typeface="Arial" pitchFamily="34" charset="0"/>
              </a:rPr>
              <a:t>)</a:t>
            </a:r>
            <a:endParaRPr lang="tr-TR" sz="2800" dirty="0">
              <a:latin typeface="Arial" pitchFamily="34" charset="0"/>
              <a:cs typeface="Arial" pitchFamily="34" charset="0"/>
            </a:endParaRPr>
          </a:p>
        </p:txBody>
      </p:sp>
      <p:sp>
        <p:nvSpPr>
          <p:cNvPr id="5" name="3 Dikdörtgen"/>
          <p:cNvSpPr/>
          <p:nvPr/>
        </p:nvSpPr>
        <p:spPr>
          <a:xfrm>
            <a:off x="1196008" y="620688"/>
            <a:ext cx="680307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tr-TR" sz="2400" b="1" dirty="0" smtClean="0">
                <a:solidFill>
                  <a:srgbClr val="7030A0"/>
                </a:solidFill>
                <a:effectLst>
                  <a:outerShdw blurRad="38100" dist="38100" dir="2700000" algn="tl">
                    <a:srgbClr val="000000">
                      <a:alpha val="43137"/>
                    </a:srgbClr>
                  </a:outerShdw>
                </a:effectLst>
                <a:latin typeface="Arial Black" pitchFamily="34" charset="0"/>
              </a:rPr>
              <a:t>BÜRO / OFİSLERDE OLASI İŞ KAZALARI</a:t>
            </a:r>
            <a:endParaRPr lang="tr-TR" sz="2400" b="1" dirty="0">
              <a:solidFill>
                <a:srgbClr val="7030A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3345402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0" y="1600200"/>
            <a:ext cx="9036496" cy="4873752"/>
          </a:xfrm>
        </p:spPr>
        <p:txBody>
          <a:bodyPr>
            <a:normAutofit/>
          </a:bodyPr>
          <a:lstStyle/>
          <a:p>
            <a:pPr>
              <a:buFont typeface="Wingdings" pitchFamily="2" charset="2"/>
              <a:buChar char="ü"/>
            </a:pPr>
            <a:r>
              <a:rPr lang="tr-TR" sz="2800" b="1" dirty="0" smtClean="0">
                <a:solidFill>
                  <a:srgbClr val="FF0000"/>
                </a:solidFill>
              </a:rPr>
              <a:t>Düşerek </a:t>
            </a:r>
            <a:r>
              <a:rPr lang="tr-TR" sz="2800" b="1" dirty="0">
                <a:solidFill>
                  <a:srgbClr val="FF0000"/>
                </a:solidFill>
              </a:rPr>
              <a:t>kırılabilecek vazo, fotoğraf çerçevesi </a:t>
            </a:r>
            <a:r>
              <a:rPr lang="tr-TR" sz="2800" b="1" dirty="0" err="1">
                <a:solidFill>
                  <a:srgbClr val="FF0000"/>
                </a:solidFill>
              </a:rPr>
              <a:t>vb</a:t>
            </a:r>
            <a:r>
              <a:rPr lang="tr-TR" sz="2800" b="1" dirty="0">
                <a:solidFill>
                  <a:srgbClr val="FF0000"/>
                </a:solidFill>
              </a:rPr>
              <a:t> materyallerin yere düşmesi </a:t>
            </a:r>
            <a:r>
              <a:rPr lang="tr-TR" sz="2800" dirty="0"/>
              <a:t>(Ayak kesikleri ve kanama riski</a:t>
            </a:r>
            <a:r>
              <a:rPr lang="tr-TR" sz="2800" dirty="0" smtClean="0"/>
              <a:t>)</a:t>
            </a:r>
          </a:p>
          <a:p>
            <a:pPr>
              <a:buFont typeface="Wingdings" pitchFamily="2" charset="2"/>
              <a:buChar char="ü"/>
            </a:pPr>
            <a:endParaRPr lang="tr-TR" sz="2800" dirty="0" smtClean="0"/>
          </a:p>
          <a:p>
            <a:pPr>
              <a:buFont typeface="Wingdings" pitchFamily="2" charset="2"/>
              <a:buChar char="ü"/>
            </a:pPr>
            <a:r>
              <a:rPr lang="tr-TR" sz="2800" b="1" dirty="0" smtClean="0">
                <a:solidFill>
                  <a:srgbClr val="FF0000"/>
                </a:solidFill>
              </a:rPr>
              <a:t>Dolap üstlerine konan koli, kutu, evrak </a:t>
            </a:r>
            <a:r>
              <a:rPr lang="tr-TR" sz="2800" b="1" dirty="0" err="1" smtClean="0">
                <a:solidFill>
                  <a:srgbClr val="FF0000"/>
                </a:solidFill>
              </a:rPr>
              <a:t>vb</a:t>
            </a:r>
            <a:r>
              <a:rPr lang="tr-TR" sz="2800" b="1" dirty="0" smtClean="0">
                <a:solidFill>
                  <a:srgbClr val="FF0000"/>
                </a:solidFill>
              </a:rPr>
              <a:t> malzemelerin düşmesi </a:t>
            </a:r>
            <a:r>
              <a:rPr lang="tr-TR" sz="2800" dirty="0" smtClean="0"/>
              <a:t>(Yaralanmalar)</a:t>
            </a:r>
          </a:p>
          <a:p>
            <a:pPr>
              <a:buFont typeface="Wingdings" pitchFamily="2" charset="2"/>
              <a:buChar char="ü"/>
            </a:pPr>
            <a:endParaRPr lang="tr-TR" sz="2800" dirty="0" smtClean="0"/>
          </a:p>
          <a:p>
            <a:pPr>
              <a:buFont typeface="Wingdings" pitchFamily="2" charset="2"/>
              <a:buChar char="ü"/>
            </a:pPr>
            <a:r>
              <a:rPr lang="tr-TR" sz="2800" b="1" dirty="0" smtClean="0">
                <a:solidFill>
                  <a:srgbClr val="FF0000"/>
                </a:solidFill>
              </a:rPr>
              <a:t>Bilgisayar ekranı başında geçirilen uzun süre </a:t>
            </a:r>
            <a:r>
              <a:rPr lang="tr-TR" sz="2800" dirty="0" smtClean="0"/>
              <a:t>(Baş ağrısı, göz ağrısı, stres)</a:t>
            </a:r>
          </a:p>
          <a:p>
            <a:pPr marL="0" indent="0">
              <a:buNone/>
            </a:pPr>
            <a:r>
              <a:rPr lang="tr-TR" sz="2800" dirty="0" smtClean="0"/>
              <a:t>……..</a:t>
            </a:r>
            <a:endParaRPr lang="tr-TR" sz="2800" dirty="0"/>
          </a:p>
        </p:txBody>
      </p:sp>
      <p:sp>
        <p:nvSpPr>
          <p:cNvPr id="5" name="3 Dikdörtgen"/>
          <p:cNvSpPr/>
          <p:nvPr/>
        </p:nvSpPr>
        <p:spPr>
          <a:xfrm>
            <a:off x="1196008" y="620688"/>
            <a:ext cx="680307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tr-TR" sz="2400" b="1" dirty="0" smtClean="0">
                <a:solidFill>
                  <a:srgbClr val="7030A0"/>
                </a:solidFill>
                <a:effectLst>
                  <a:outerShdw blurRad="38100" dist="38100" dir="2700000" algn="tl">
                    <a:srgbClr val="000000">
                      <a:alpha val="43137"/>
                    </a:srgbClr>
                  </a:outerShdw>
                </a:effectLst>
                <a:latin typeface="Arial Black" pitchFamily="34" charset="0"/>
              </a:rPr>
              <a:t>BÜRO / OFİSLERDE OLASI İŞ KAZALARI</a:t>
            </a:r>
            <a:endParaRPr lang="tr-TR" sz="2400" b="1" dirty="0">
              <a:solidFill>
                <a:srgbClr val="7030A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866563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6 Dikdörtgen"/>
          <p:cNvSpPr/>
          <p:nvPr/>
        </p:nvSpPr>
        <p:spPr>
          <a:xfrm>
            <a:off x="155575" y="1844824"/>
            <a:ext cx="8880921" cy="1938992"/>
          </a:xfrm>
          <a:prstGeom prst="rect">
            <a:avLst/>
          </a:prstGeom>
        </p:spPr>
        <p:txBody>
          <a:bodyPr wrap="square">
            <a:spAutoFit/>
          </a:bodyPr>
          <a:lstStyle/>
          <a:p>
            <a:pPr marL="457200" lvl="0" indent="-457200">
              <a:buFont typeface="+mj-lt"/>
              <a:buAutoNum type="arabicPeriod"/>
            </a:pPr>
            <a:r>
              <a:rPr lang="tr-TR" sz="2400" b="1" dirty="0" smtClean="0">
                <a:solidFill>
                  <a:srgbClr val="0000FF"/>
                </a:solidFill>
              </a:rPr>
              <a:t>Çalışanlara (çıraklar ve genç çalışanlar da dahil olmak üzere), genel iş sağlığı ve güvenliği eğitimi verilmiş mi?</a:t>
            </a:r>
          </a:p>
          <a:p>
            <a:pPr marL="457200" lvl="0" indent="-457200">
              <a:buFont typeface="+mj-lt"/>
              <a:buAutoNum type="arabicPeriod"/>
            </a:pPr>
            <a:endParaRPr lang="tr-TR" sz="2400" dirty="0" smtClean="0">
              <a:solidFill>
                <a:srgbClr val="0000FF"/>
              </a:solidFill>
            </a:endParaRPr>
          </a:p>
          <a:p>
            <a:pPr marL="457200" indent="-457200">
              <a:buFont typeface="+mj-lt"/>
              <a:buAutoNum type="arabicPeriod"/>
            </a:pPr>
            <a:r>
              <a:rPr lang="tr-TR" sz="2400" b="1" dirty="0" smtClean="0">
                <a:solidFill>
                  <a:srgbClr val="0000FF"/>
                </a:solidFill>
              </a:rPr>
              <a:t>Çalışanlar, yaptıkları iş konusunda eğitilmiş ve yönlendirilmiş mi?</a:t>
            </a:r>
          </a:p>
          <a:p>
            <a:pPr lvl="0"/>
            <a:endParaRPr lang="tr-TR" sz="2400" dirty="0">
              <a:solidFill>
                <a:srgbClr val="0000FF"/>
              </a:solidFill>
            </a:endParaRPr>
          </a:p>
        </p:txBody>
      </p:sp>
      <p:sp>
        <p:nvSpPr>
          <p:cNvPr id="5" name="3 Dikdörtgen"/>
          <p:cNvSpPr/>
          <p:nvPr/>
        </p:nvSpPr>
        <p:spPr>
          <a:xfrm>
            <a:off x="1043608" y="476671"/>
            <a:ext cx="6803076" cy="63094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tr-TR" sz="35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Arial Black" pitchFamily="34" charset="0"/>
              </a:rPr>
              <a:t>EĞİTİM</a:t>
            </a:r>
            <a:endParaRPr lang="tr-TR"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146" name="Picture 2" descr="C:\Users\Zülküf KOŞAN\Desktop\İŞ KAZ\3.jpg"/>
          <p:cNvPicPr>
            <a:picLocks noChangeAspect="1" noChangeArrowheads="1"/>
          </p:cNvPicPr>
          <p:nvPr/>
        </p:nvPicPr>
        <p:blipFill>
          <a:blip r:embed="rId2" cstate="print"/>
          <a:srcRect/>
          <a:stretch>
            <a:fillRect/>
          </a:stretch>
        </p:blipFill>
        <p:spPr bwMode="auto">
          <a:xfrm>
            <a:off x="539552" y="1107613"/>
            <a:ext cx="7848872" cy="5727124"/>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5" name="3 Dikdörtgen"/>
          <p:cNvSpPr/>
          <p:nvPr/>
        </p:nvSpPr>
        <p:spPr>
          <a:xfrm>
            <a:off x="1043608" y="476671"/>
            <a:ext cx="6803076" cy="630942"/>
          </a:xfrm>
          <a:prstGeom prst="rect">
            <a:avLst/>
          </a:prstGeom>
        </p:spPr>
        <p:txBody>
          <a:bodyPr wrap="square">
            <a:spAutoFit/>
          </a:bodyPr>
          <a:lstStyle/>
          <a:p>
            <a:pPr lvl="0" algn="ctr"/>
            <a:r>
              <a:rPr lang="tr-TR" sz="3500" b="1" dirty="0" smtClean="0">
                <a:solidFill>
                  <a:schemeClr val="tx2">
                    <a:lumMod val="60000"/>
                    <a:lumOff val="40000"/>
                  </a:schemeClr>
                </a:solidFill>
                <a:effectLst>
                  <a:outerShdw blurRad="38100" dist="38100" dir="2700000" algn="tl">
                    <a:srgbClr val="000000">
                      <a:alpha val="43137"/>
                    </a:srgbClr>
                  </a:outerShdw>
                </a:effectLst>
                <a:latin typeface="Arial Black" pitchFamily="34" charset="0"/>
              </a:rPr>
              <a:t>TAZMİNATLAR</a:t>
            </a:r>
            <a:endParaRPr lang="tr-TR" sz="3500" b="1" dirty="0">
              <a:solidFill>
                <a:schemeClr val="tx2">
                  <a:lumMod val="60000"/>
                  <a:lumOff val="40000"/>
                </a:schemeClr>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050" name="Picture 2" descr="C:\Users\Zülküf KOŞAN\Desktop\İŞ KAZ\15.jpg"/>
          <p:cNvPicPr>
            <a:picLocks noChangeAspect="1" noChangeArrowheads="1"/>
          </p:cNvPicPr>
          <p:nvPr/>
        </p:nvPicPr>
        <p:blipFill>
          <a:blip r:embed="rId2" cstate="print"/>
          <a:srcRect/>
          <a:stretch>
            <a:fillRect/>
          </a:stretch>
        </p:blipFill>
        <p:spPr bwMode="auto">
          <a:xfrm>
            <a:off x="1835696" y="908719"/>
            <a:ext cx="5256584" cy="5897631"/>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5" name="3 Dikdörtgen"/>
          <p:cNvSpPr/>
          <p:nvPr/>
        </p:nvSpPr>
        <p:spPr>
          <a:xfrm>
            <a:off x="1043608" y="277778"/>
            <a:ext cx="6803076" cy="630942"/>
          </a:xfrm>
          <a:prstGeom prst="rect">
            <a:avLst/>
          </a:prstGeom>
        </p:spPr>
        <p:txBody>
          <a:bodyPr wrap="square">
            <a:spAutoFit/>
          </a:bodyPr>
          <a:lstStyle/>
          <a:p>
            <a:pPr lvl="0" algn="ctr"/>
            <a:r>
              <a:rPr lang="tr-TR" sz="3500" dirty="0" smtClean="0">
                <a:solidFill>
                  <a:schemeClr val="tx2">
                    <a:lumMod val="60000"/>
                    <a:lumOff val="40000"/>
                  </a:schemeClr>
                </a:solidFill>
                <a:effectLst>
                  <a:outerShdw blurRad="38100" dist="38100" dir="2700000" algn="tl">
                    <a:srgbClr val="000000">
                      <a:alpha val="43137"/>
                    </a:srgbClr>
                  </a:outerShdw>
                </a:effectLst>
                <a:latin typeface="Arial Black" pitchFamily="34" charset="0"/>
              </a:rPr>
              <a:t>TAZMİNATLAR</a:t>
            </a:r>
            <a:endParaRPr lang="tr-TR" sz="3500" dirty="0">
              <a:solidFill>
                <a:schemeClr val="tx2">
                  <a:lumMod val="60000"/>
                  <a:lumOff val="40000"/>
                </a:schemeClr>
              </a:solidFill>
              <a:effectLst>
                <a:outerShdw blurRad="38100" dist="38100" dir="2700000" algn="tl">
                  <a:srgbClr val="000000">
                    <a:alpha val="43137"/>
                  </a:srgbClr>
                </a:outerShdw>
              </a:effectLst>
              <a:latin typeface="Arial Black" pitchFamily="34" charset="0"/>
            </a:endParaRPr>
          </a:p>
        </p:txBody>
      </p:sp>
      <p:sp>
        <p:nvSpPr>
          <p:cNvPr id="2" name="Yuvarlatılmış Dikdörtgen 1"/>
          <p:cNvSpPr/>
          <p:nvPr/>
        </p:nvSpPr>
        <p:spPr>
          <a:xfrm>
            <a:off x="3779912" y="6021288"/>
            <a:ext cx="2088232" cy="10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026" name="Picture 2" descr="C:\Users\Zülküf KOŞAN\Desktop\İŞ KAZ\8.jpg"/>
          <p:cNvPicPr>
            <a:picLocks noChangeAspect="1" noChangeArrowheads="1"/>
          </p:cNvPicPr>
          <p:nvPr/>
        </p:nvPicPr>
        <p:blipFill>
          <a:blip r:embed="rId2" cstate="print"/>
          <a:srcRect/>
          <a:stretch>
            <a:fillRect/>
          </a:stretch>
        </p:blipFill>
        <p:spPr bwMode="auto">
          <a:xfrm>
            <a:off x="890400" y="1127564"/>
            <a:ext cx="7137984" cy="5685812"/>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5" name="3 Dikdörtgen"/>
          <p:cNvSpPr/>
          <p:nvPr/>
        </p:nvSpPr>
        <p:spPr>
          <a:xfrm>
            <a:off x="1043608" y="476671"/>
            <a:ext cx="6803076" cy="630942"/>
          </a:xfrm>
          <a:prstGeom prst="rect">
            <a:avLst/>
          </a:prstGeom>
        </p:spPr>
        <p:txBody>
          <a:bodyPr wrap="square">
            <a:spAutoFit/>
          </a:bodyPr>
          <a:lstStyle/>
          <a:p>
            <a:pPr lvl="0" algn="ctr"/>
            <a:r>
              <a:rPr lang="tr-TR" sz="3500" dirty="0" smtClean="0">
                <a:solidFill>
                  <a:schemeClr val="tx2">
                    <a:lumMod val="60000"/>
                    <a:lumOff val="40000"/>
                  </a:schemeClr>
                </a:solidFill>
                <a:effectLst>
                  <a:outerShdw blurRad="38100" dist="38100" dir="2700000" algn="tl">
                    <a:srgbClr val="000000">
                      <a:alpha val="43137"/>
                    </a:srgbClr>
                  </a:outerShdw>
                </a:effectLst>
                <a:latin typeface="Arial Black" pitchFamily="34" charset="0"/>
              </a:rPr>
              <a:t>TAZMİNATLAR</a:t>
            </a:r>
            <a:endParaRPr lang="tr-TR" sz="3500" dirty="0">
              <a:solidFill>
                <a:schemeClr val="tx2">
                  <a:lumMod val="60000"/>
                  <a:lumOff val="40000"/>
                </a:schemeClr>
              </a:solidFill>
              <a:effectLst>
                <a:outerShdw blurRad="38100" dist="38100" dir="2700000" algn="tl">
                  <a:srgbClr val="000000">
                    <a:alpha val="43137"/>
                  </a:srgbClr>
                </a:outerShdw>
              </a:effectLst>
              <a:latin typeface="Arial Black" pitchFamily="34" charset="0"/>
            </a:endParaRPr>
          </a:p>
        </p:txBody>
      </p:sp>
      <p:sp>
        <p:nvSpPr>
          <p:cNvPr id="2" name="Yuvarlatılmış Dikdörtgen 1"/>
          <p:cNvSpPr/>
          <p:nvPr/>
        </p:nvSpPr>
        <p:spPr>
          <a:xfrm>
            <a:off x="6300192" y="5949280"/>
            <a:ext cx="1546492" cy="21602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095836" y="476672"/>
            <a:ext cx="2916324"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GİRİŞ - ÇIKISLAR</a:t>
            </a:r>
            <a:endParaRPr lang="tr-TR" sz="2800" b="1" dirty="0">
              <a:solidFill>
                <a:srgbClr val="FF0000"/>
              </a:solidFill>
              <a:effectLst>
                <a:outerShdw blurRad="38100" dist="38100" dir="2700000" algn="tl">
                  <a:srgbClr val="000000">
                    <a:alpha val="43137"/>
                  </a:srgbClr>
                </a:outerShdw>
              </a:effectLst>
            </a:endParaRPr>
          </a:p>
        </p:txBody>
      </p:sp>
      <p:sp>
        <p:nvSpPr>
          <p:cNvPr id="8" name="7 Dikdörtgen"/>
          <p:cNvSpPr/>
          <p:nvPr/>
        </p:nvSpPr>
        <p:spPr>
          <a:xfrm>
            <a:off x="827584" y="1340768"/>
            <a:ext cx="7560840" cy="707886"/>
          </a:xfrm>
          <a:prstGeom prst="rect">
            <a:avLst/>
          </a:prstGeom>
        </p:spPr>
        <p:txBody>
          <a:bodyPr wrap="square">
            <a:spAutoFit/>
          </a:bodyPr>
          <a:lstStyle/>
          <a:p>
            <a:r>
              <a:rPr lang="tr-TR" sz="2000" b="1" dirty="0" smtClean="0">
                <a:solidFill>
                  <a:srgbClr val="3366FF"/>
                </a:solidFill>
              </a:rPr>
              <a:t>1. Belirlenen noktaların dışında okula girilebilecek yerler varsa tedbir alınmış mı? </a:t>
            </a:r>
            <a:endParaRPr lang="tr-TR" sz="2000" b="1" dirty="0">
              <a:solidFill>
                <a:srgbClr val="3366FF"/>
              </a:solidFill>
            </a:endParaRPr>
          </a:p>
        </p:txBody>
      </p:sp>
      <p:pic>
        <p:nvPicPr>
          <p:cNvPr id="10" name="Picture 3" descr="C:\Users\Casper\Desktop\İŞ KAZ\21.jpg"/>
          <p:cNvPicPr>
            <a:picLocks noChangeAspect="1" noChangeArrowheads="1"/>
          </p:cNvPicPr>
          <p:nvPr/>
        </p:nvPicPr>
        <p:blipFill>
          <a:blip r:embed="rId2" cstate="print"/>
          <a:srcRect/>
          <a:stretch>
            <a:fillRect/>
          </a:stretch>
        </p:blipFill>
        <p:spPr bwMode="auto">
          <a:xfrm>
            <a:off x="1547664" y="3573016"/>
            <a:ext cx="6048375" cy="3114675"/>
          </a:xfrm>
          <a:prstGeom prst="rect">
            <a:avLst/>
          </a:prstGeom>
          <a:noFill/>
        </p:spPr>
      </p:pic>
      <p:sp>
        <p:nvSpPr>
          <p:cNvPr id="11" name="10 Dikdörtgen"/>
          <p:cNvSpPr/>
          <p:nvPr/>
        </p:nvSpPr>
        <p:spPr>
          <a:xfrm>
            <a:off x="899592" y="2204864"/>
            <a:ext cx="7488832" cy="707886"/>
          </a:xfrm>
          <a:prstGeom prst="rect">
            <a:avLst/>
          </a:prstGeom>
        </p:spPr>
        <p:txBody>
          <a:bodyPr wrap="square">
            <a:spAutoFit/>
          </a:bodyPr>
          <a:lstStyle/>
          <a:p>
            <a:r>
              <a:rPr lang="tr-TR" sz="2000" b="1" dirty="0" smtClean="0">
                <a:solidFill>
                  <a:srgbClr val="3366FF"/>
                </a:solidFill>
              </a:rPr>
              <a:t>2. Bahçe dışından okulu tehdit eden unsurlar için tedbirler alınmalıdır.</a:t>
            </a:r>
            <a:endParaRPr lang="tr-TR" sz="2000" b="1" dirty="0">
              <a:solidFill>
                <a:srgbClr val="3366FF"/>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1925" y="0"/>
            <a:ext cx="9182437" cy="1008112"/>
          </a:xfrm>
          <a:prstGeom prst="rect">
            <a:avLst/>
          </a:prstGeom>
          <a:solidFill>
            <a:srgbClr val="002060"/>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300" b="1" dirty="0">
              <a:solidFill>
                <a:srgbClr val="FFC000"/>
              </a:solidFill>
              <a:latin typeface="Arial Black" pitchFamily="34" charset="0"/>
              <a:cs typeface="Times New Roman" pitchFamily="18" charset="0"/>
            </a:endParaRPr>
          </a:p>
        </p:txBody>
      </p:sp>
      <p:sp>
        <p:nvSpPr>
          <p:cNvPr id="9" name="Dikdörtgen 8"/>
          <p:cNvSpPr/>
          <p:nvPr/>
        </p:nvSpPr>
        <p:spPr>
          <a:xfrm>
            <a:off x="-35496" y="6536377"/>
            <a:ext cx="9179496" cy="276999"/>
          </a:xfrm>
          <a:prstGeom prst="rect">
            <a:avLst/>
          </a:prstGeom>
        </p:spPr>
        <p:txBody>
          <a:bodyPr wrap="square">
            <a:spAutoFit/>
          </a:bodyPr>
          <a:lstStyle/>
          <a:p>
            <a:pPr algn="ctr"/>
            <a:r>
              <a:rPr lang="tr-TR" sz="1200" dirty="0" smtClean="0">
                <a:solidFill>
                  <a:schemeClr val="bg1"/>
                </a:solidFill>
                <a:latin typeface="Arial Black" pitchFamily="34" charset="0"/>
              </a:rPr>
              <a:t>İş Sağlığı ve Güvenliği Risk Yönetimi Eğitim ve Danışmanlık Mühendislik</a:t>
            </a:r>
            <a:endParaRPr lang="tr-TR" sz="1200" dirty="0">
              <a:solidFill>
                <a:schemeClr val="bg1"/>
              </a:solidFill>
              <a:latin typeface="Arial Black" pitchFamily="34" charset="0"/>
            </a:endParaRPr>
          </a:p>
        </p:txBody>
      </p:sp>
      <p:sp>
        <p:nvSpPr>
          <p:cNvPr id="13" name="Slayt Numarası Yer Tutucusu 12"/>
          <p:cNvSpPr>
            <a:spLocks noGrp="1"/>
          </p:cNvSpPr>
          <p:nvPr>
            <p:ph type="sldNum" sz="quarter" idx="12"/>
          </p:nvPr>
        </p:nvSpPr>
        <p:spPr>
          <a:xfrm>
            <a:off x="8244408" y="6525344"/>
            <a:ext cx="899592" cy="332656"/>
          </a:xfrm>
        </p:spPr>
        <p:txBody>
          <a:bodyPr/>
          <a:lstStyle/>
          <a:p>
            <a:fld id="{43A4CE5E-E6F1-4C24-BBD2-E827AE42369D}" type="slidenum">
              <a:rPr lang="tr-TR" sz="1400" b="1" smtClean="0">
                <a:solidFill>
                  <a:schemeClr val="bg1"/>
                </a:solidFill>
              </a:rPr>
              <a:pPr/>
              <a:t>120</a:t>
            </a:fld>
            <a:endParaRPr lang="tr-TR" sz="1400" b="1" dirty="0">
              <a:solidFill>
                <a:schemeClr val="bg1"/>
              </a:solidFill>
            </a:endParaRPr>
          </a:p>
        </p:txBody>
      </p:sp>
      <p:sp>
        <p:nvSpPr>
          <p:cNvPr id="12" name="Dikdörtgen 11"/>
          <p:cNvSpPr/>
          <p:nvPr/>
        </p:nvSpPr>
        <p:spPr>
          <a:xfrm>
            <a:off x="-14807" y="980728"/>
            <a:ext cx="9179496" cy="1663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17749" y="-58588"/>
            <a:ext cx="9182437" cy="1008112"/>
          </a:xfrm>
          <a:prstGeom prst="rect">
            <a:avLst/>
          </a:prstGeom>
          <a:solidFill>
            <a:srgbClr val="002060"/>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a:solidFill>
                  <a:srgbClr val="FFC000"/>
                </a:solidFill>
                <a:latin typeface="Arial Black" pitchFamily="34" charset="0"/>
                <a:cs typeface="Times New Roman" pitchFamily="18" charset="0"/>
              </a:rPr>
              <a:t>CEZA HUKUKU AÇISINDAN</a:t>
            </a:r>
            <a:br>
              <a:rPr lang="tr-TR" sz="3600" b="1" dirty="0">
                <a:solidFill>
                  <a:srgbClr val="FFC000"/>
                </a:solidFill>
                <a:latin typeface="Arial Black" pitchFamily="34" charset="0"/>
                <a:cs typeface="Times New Roman" pitchFamily="18" charset="0"/>
              </a:rPr>
            </a:br>
            <a:r>
              <a:rPr lang="tr-TR" sz="3600" b="1" dirty="0">
                <a:solidFill>
                  <a:srgbClr val="FFC000"/>
                </a:solidFill>
                <a:latin typeface="Arial Black" pitchFamily="34" charset="0"/>
                <a:cs typeface="Times New Roman" pitchFamily="18" charset="0"/>
              </a:rPr>
              <a:t>SORUMLULUK</a:t>
            </a:r>
          </a:p>
        </p:txBody>
      </p:sp>
      <p:pic>
        <p:nvPicPr>
          <p:cNvPr id="25" name="Picture 7" descr="D:\Is-guv\semıner\Hukuk\Resim\hakim-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4509120"/>
            <a:ext cx="1331639" cy="187220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5"/>
          <p:cNvSpPr>
            <a:spLocks noChangeArrowheads="1"/>
          </p:cNvSpPr>
          <p:nvPr/>
        </p:nvSpPr>
        <p:spPr bwMode="auto">
          <a:xfrm>
            <a:off x="0" y="1700808"/>
            <a:ext cx="8206680" cy="3810000"/>
          </a:xfrm>
          <a:prstGeom prst="rect">
            <a:avLst/>
          </a:prstGeom>
          <a:noFill/>
          <a:ln>
            <a:noFill/>
          </a:ln>
          <a:effectLst>
            <a:outerShdw dist="508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spcBef>
                <a:spcPct val="20000"/>
              </a:spcBef>
            </a:pPr>
            <a:r>
              <a:rPr lang="tr-TR" sz="5400" b="1" dirty="0" smtClean="0">
                <a:solidFill>
                  <a:srgbClr val="FF0000"/>
                </a:solidFill>
                <a:latin typeface="Arial" pitchFamily="34" charset="0"/>
                <a:cs typeface="Arial" pitchFamily="34" charset="0"/>
              </a:rPr>
              <a:t>Sanıklar, </a:t>
            </a:r>
          </a:p>
          <a:p>
            <a:pPr algn="ctr">
              <a:spcBef>
                <a:spcPct val="20000"/>
              </a:spcBef>
            </a:pPr>
            <a:r>
              <a:rPr lang="tr-TR" sz="5400" b="1" dirty="0">
                <a:solidFill>
                  <a:srgbClr val="FF0000"/>
                </a:solidFill>
                <a:latin typeface="Arial" pitchFamily="34" charset="0"/>
                <a:cs typeface="Arial" pitchFamily="34" charset="0"/>
              </a:rPr>
              <a:t>k</a:t>
            </a:r>
            <a:r>
              <a:rPr lang="tr-TR" sz="5400" b="1" dirty="0" smtClean="0">
                <a:solidFill>
                  <a:srgbClr val="FF0000"/>
                </a:solidFill>
                <a:latin typeface="Arial" pitchFamily="34" charset="0"/>
                <a:cs typeface="Arial" pitchFamily="34" charset="0"/>
              </a:rPr>
              <a:t>usurları oranında ceza alırlar</a:t>
            </a:r>
            <a:r>
              <a:rPr lang="tr-TR" sz="6000" b="1" dirty="0" smtClean="0">
                <a:solidFill>
                  <a:srgbClr val="FF0000"/>
                </a:solidFill>
                <a:latin typeface="Arial" pitchFamily="34" charset="0"/>
                <a:cs typeface="Arial" pitchFamily="34" charset="0"/>
              </a:rPr>
              <a:t>.</a:t>
            </a:r>
            <a:endParaRPr lang="en-AU" sz="6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7671951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1925" y="0"/>
            <a:ext cx="9182437" cy="1008112"/>
          </a:xfrm>
          <a:prstGeom prst="rect">
            <a:avLst/>
          </a:prstGeom>
          <a:solidFill>
            <a:srgbClr val="002060"/>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300" b="1" dirty="0">
              <a:solidFill>
                <a:srgbClr val="FFC000"/>
              </a:solidFill>
              <a:latin typeface="Arial Black" pitchFamily="34" charset="0"/>
              <a:cs typeface="Times New Roman" pitchFamily="18" charset="0"/>
            </a:endParaRPr>
          </a:p>
        </p:txBody>
      </p:sp>
      <p:sp>
        <p:nvSpPr>
          <p:cNvPr id="9" name="Dikdörtgen 8"/>
          <p:cNvSpPr/>
          <p:nvPr/>
        </p:nvSpPr>
        <p:spPr>
          <a:xfrm>
            <a:off x="-35496" y="6536377"/>
            <a:ext cx="9179496" cy="276999"/>
          </a:xfrm>
          <a:prstGeom prst="rect">
            <a:avLst/>
          </a:prstGeom>
        </p:spPr>
        <p:txBody>
          <a:bodyPr wrap="square">
            <a:spAutoFit/>
          </a:bodyPr>
          <a:lstStyle/>
          <a:p>
            <a:pPr algn="ctr"/>
            <a:r>
              <a:rPr lang="tr-TR" sz="1200" dirty="0" smtClean="0">
                <a:solidFill>
                  <a:schemeClr val="bg1"/>
                </a:solidFill>
                <a:latin typeface="Arial Black" pitchFamily="34" charset="0"/>
              </a:rPr>
              <a:t>İş Sağlığı ve Güvenliği Risk Yönetimi Eğitim ve Danışmanlık Mühendislik</a:t>
            </a:r>
            <a:endParaRPr lang="tr-TR" sz="1200" dirty="0">
              <a:solidFill>
                <a:schemeClr val="bg1"/>
              </a:solidFill>
              <a:latin typeface="Arial Black" pitchFamily="34" charset="0"/>
            </a:endParaRPr>
          </a:p>
        </p:txBody>
      </p:sp>
      <p:sp>
        <p:nvSpPr>
          <p:cNvPr id="13" name="Slayt Numarası Yer Tutucusu 12"/>
          <p:cNvSpPr>
            <a:spLocks noGrp="1"/>
          </p:cNvSpPr>
          <p:nvPr>
            <p:ph type="sldNum" sz="quarter" idx="12"/>
          </p:nvPr>
        </p:nvSpPr>
        <p:spPr>
          <a:xfrm>
            <a:off x="8244408" y="6525344"/>
            <a:ext cx="899592" cy="332656"/>
          </a:xfrm>
        </p:spPr>
        <p:txBody>
          <a:bodyPr/>
          <a:lstStyle/>
          <a:p>
            <a:fld id="{43A4CE5E-E6F1-4C24-BBD2-E827AE42369D}" type="slidenum">
              <a:rPr lang="tr-TR" sz="1400" b="1" smtClean="0">
                <a:solidFill>
                  <a:schemeClr val="bg1"/>
                </a:solidFill>
              </a:rPr>
              <a:pPr/>
              <a:t>121</a:t>
            </a:fld>
            <a:endParaRPr lang="tr-TR" sz="1400" b="1" dirty="0">
              <a:solidFill>
                <a:schemeClr val="bg1"/>
              </a:solidFill>
            </a:endParaRPr>
          </a:p>
        </p:txBody>
      </p:sp>
      <p:sp>
        <p:nvSpPr>
          <p:cNvPr id="12" name="Dikdörtgen 11"/>
          <p:cNvSpPr/>
          <p:nvPr/>
        </p:nvSpPr>
        <p:spPr>
          <a:xfrm>
            <a:off x="-14807" y="980728"/>
            <a:ext cx="9179496" cy="1663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Rectangle 3"/>
          <p:cNvSpPr txBox="1">
            <a:spLocks noChangeArrowheads="1"/>
          </p:cNvSpPr>
          <p:nvPr/>
        </p:nvSpPr>
        <p:spPr>
          <a:xfrm>
            <a:off x="340349" y="1700808"/>
            <a:ext cx="8497888" cy="439291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buFont typeface="Wingdings" pitchFamily="2" charset="2"/>
              <a:buNone/>
              <a:defRPr/>
            </a:pPr>
            <a:endParaRPr lang="tr-TR" sz="3600" dirty="0" smtClean="0">
              <a:latin typeface="Arial" charset="0"/>
            </a:endParaRPr>
          </a:p>
        </p:txBody>
      </p:sp>
      <p:sp>
        <p:nvSpPr>
          <p:cNvPr id="16" name="Dikdörtgen 15"/>
          <p:cNvSpPr/>
          <p:nvPr/>
        </p:nvSpPr>
        <p:spPr>
          <a:xfrm>
            <a:off x="-17749" y="-29293"/>
            <a:ext cx="9182437" cy="1008112"/>
          </a:xfrm>
          <a:prstGeom prst="rect">
            <a:avLst/>
          </a:prstGeom>
          <a:solidFill>
            <a:srgbClr val="002060"/>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b="1" dirty="0" smtClean="0">
              <a:solidFill>
                <a:srgbClr val="FFC000"/>
              </a:solidFill>
              <a:latin typeface="Arial Black" pitchFamily="34" charset="0"/>
              <a:cs typeface="Times New Roman" pitchFamily="18" charset="0"/>
            </a:endParaRPr>
          </a:p>
          <a:p>
            <a:pPr algn="ctr"/>
            <a:r>
              <a:rPr lang="tr-TR" sz="2800" b="1" dirty="0" smtClean="0">
                <a:solidFill>
                  <a:srgbClr val="FFC000"/>
                </a:solidFill>
                <a:latin typeface="Arial Black" pitchFamily="34" charset="0"/>
                <a:cs typeface="Times New Roman" pitchFamily="18" charset="0"/>
              </a:rPr>
              <a:t>CEZA </a:t>
            </a:r>
            <a:r>
              <a:rPr lang="tr-TR" sz="2800" b="1" dirty="0">
                <a:solidFill>
                  <a:srgbClr val="FFC000"/>
                </a:solidFill>
                <a:latin typeface="Arial Black" pitchFamily="34" charset="0"/>
                <a:cs typeface="Times New Roman" pitchFamily="18" charset="0"/>
              </a:rPr>
              <a:t>SORUMLULUĞUNUN </a:t>
            </a:r>
            <a:r>
              <a:rPr lang="tr-TR" sz="2800" b="1" dirty="0" smtClean="0">
                <a:solidFill>
                  <a:srgbClr val="FFC000"/>
                </a:solidFill>
                <a:latin typeface="Arial Black" pitchFamily="34" charset="0"/>
                <a:cs typeface="Times New Roman" pitchFamily="18" charset="0"/>
              </a:rPr>
              <a:t>ŞAHSİLİĞİ</a:t>
            </a:r>
          </a:p>
          <a:p>
            <a:pPr algn="ctr"/>
            <a:r>
              <a:rPr lang="tr-TR" sz="2800" b="1" dirty="0">
                <a:solidFill>
                  <a:srgbClr val="FF0000"/>
                </a:solidFill>
                <a:latin typeface="Arial Black" pitchFamily="34" charset="0"/>
              </a:rPr>
              <a:t>(TCK MADDE 20)</a:t>
            </a:r>
          </a:p>
          <a:p>
            <a:pPr algn="ctr"/>
            <a:r>
              <a:rPr lang="tr-TR" sz="2800" b="1" dirty="0" smtClean="0">
                <a:solidFill>
                  <a:srgbClr val="FFC000"/>
                </a:solidFill>
                <a:latin typeface="Arial Black" pitchFamily="34" charset="0"/>
                <a:cs typeface="Times New Roman" pitchFamily="18" charset="0"/>
              </a:rPr>
              <a:t> </a:t>
            </a:r>
            <a:endParaRPr lang="tr-TR" sz="2800" b="1" dirty="0">
              <a:solidFill>
                <a:srgbClr val="FFC000"/>
              </a:solidFill>
              <a:latin typeface="Arial Black" pitchFamily="34" charset="0"/>
              <a:cs typeface="Times New Roman" pitchFamily="18" charset="0"/>
            </a:endParaRPr>
          </a:p>
        </p:txBody>
      </p:sp>
      <p:sp>
        <p:nvSpPr>
          <p:cNvPr id="11" name="Rectangle 3"/>
          <p:cNvSpPr txBox="1">
            <a:spLocks noChangeArrowheads="1"/>
          </p:cNvSpPr>
          <p:nvPr/>
        </p:nvSpPr>
        <p:spPr>
          <a:xfrm>
            <a:off x="306874" y="1839144"/>
            <a:ext cx="8229600" cy="425457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76213" algn="l">
              <a:lnSpc>
                <a:spcPct val="80000"/>
              </a:lnSpc>
              <a:defRPr/>
            </a:pPr>
            <a:endParaRPr lang="tr-TR" sz="2600" b="1" dirty="0">
              <a:solidFill>
                <a:srgbClr val="002060"/>
              </a:solidFill>
              <a:latin typeface="Arial" charset="0"/>
            </a:endParaRPr>
          </a:p>
          <a:p>
            <a:pPr marL="176213">
              <a:lnSpc>
                <a:spcPct val="80000"/>
              </a:lnSpc>
              <a:defRPr/>
            </a:pPr>
            <a:r>
              <a:rPr lang="tr-TR" sz="4000" b="1" dirty="0">
                <a:solidFill>
                  <a:srgbClr val="002060"/>
                </a:solidFill>
                <a:latin typeface="Arial" charset="0"/>
              </a:rPr>
              <a:t>  </a:t>
            </a:r>
            <a:r>
              <a:rPr lang="tr-TR" sz="4000" b="1" dirty="0" smtClean="0">
                <a:solidFill>
                  <a:srgbClr val="002060"/>
                </a:solidFill>
                <a:latin typeface="Arial" charset="0"/>
              </a:rPr>
              <a:t>   Ceza </a:t>
            </a:r>
            <a:r>
              <a:rPr lang="tr-TR" sz="4000" b="1" dirty="0">
                <a:solidFill>
                  <a:srgbClr val="002060"/>
                </a:solidFill>
                <a:latin typeface="Arial" charset="0"/>
              </a:rPr>
              <a:t>sorumluluğu şahsidir. </a:t>
            </a:r>
            <a:endParaRPr lang="tr-TR" sz="4000" b="1" dirty="0" smtClean="0">
              <a:solidFill>
                <a:srgbClr val="002060"/>
              </a:solidFill>
              <a:latin typeface="Arial" charset="0"/>
            </a:endParaRPr>
          </a:p>
          <a:p>
            <a:pPr marL="176213">
              <a:lnSpc>
                <a:spcPct val="80000"/>
              </a:lnSpc>
              <a:defRPr/>
            </a:pPr>
            <a:endParaRPr lang="tr-TR" sz="4000" b="1" dirty="0">
              <a:solidFill>
                <a:srgbClr val="002060"/>
              </a:solidFill>
              <a:latin typeface="Arial" charset="0"/>
            </a:endParaRPr>
          </a:p>
          <a:p>
            <a:pPr marL="176213">
              <a:lnSpc>
                <a:spcPct val="80000"/>
              </a:lnSpc>
              <a:defRPr/>
            </a:pPr>
            <a:r>
              <a:rPr lang="tr-TR" sz="4000" b="1" dirty="0">
                <a:solidFill>
                  <a:srgbClr val="002060"/>
                </a:solidFill>
                <a:latin typeface="Arial" charset="0"/>
              </a:rPr>
              <a:t>     Kimse  başkasının fiilinden dolayı sorumlu tutulamaz. </a:t>
            </a:r>
          </a:p>
          <a:p>
            <a:pPr marL="176213">
              <a:lnSpc>
                <a:spcPct val="80000"/>
              </a:lnSpc>
              <a:buFont typeface="Wingdings" pitchFamily="2" charset="2"/>
              <a:buNone/>
              <a:defRPr/>
            </a:pPr>
            <a:endParaRPr lang="tr-TR" sz="1400" b="1" dirty="0" smtClean="0">
              <a:cs typeface="Arial" charset="0"/>
            </a:endParaRPr>
          </a:p>
          <a:p>
            <a:pPr marL="176213">
              <a:lnSpc>
                <a:spcPct val="80000"/>
              </a:lnSpc>
              <a:buFont typeface="Wingdings" pitchFamily="2" charset="2"/>
              <a:buNone/>
              <a:defRPr/>
            </a:pPr>
            <a:endParaRPr lang="tr-TR" sz="1400" b="1" dirty="0" smtClean="0">
              <a:cs typeface="Arial" charset="0"/>
            </a:endParaRPr>
          </a:p>
          <a:p>
            <a:pPr marL="176213">
              <a:lnSpc>
                <a:spcPct val="80000"/>
              </a:lnSpc>
              <a:buFont typeface="Wingdings" pitchFamily="2" charset="2"/>
              <a:buNone/>
              <a:defRPr/>
            </a:pPr>
            <a:endParaRPr lang="tr-TR" dirty="0" smtClean="0"/>
          </a:p>
        </p:txBody>
      </p:sp>
    </p:spTree>
    <p:extLst>
      <p:ext uri="{BB962C8B-B14F-4D97-AF65-F5344CB8AC3E}">
        <p14:creationId xmlns:p14="http://schemas.microsoft.com/office/powerpoint/2010/main" val="59743371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4" name="Picture 2" descr="C:\Users\Büro\Desktop\indir.jpg"/>
          <p:cNvPicPr>
            <a:picLocks noChangeAspect="1" noChangeArrowheads="1"/>
          </p:cNvPicPr>
          <p:nvPr/>
        </p:nvPicPr>
        <p:blipFill rotWithShape="1">
          <a:blip r:embed="rId2">
            <a:extLst>
              <a:ext uri="{28A0092B-C50C-407E-A947-70E740481C1C}">
                <a14:useLocalDpi xmlns:a14="http://schemas.microsoft.com/office/drawing/2010/main" val="0"/>
              </a:ext>
            </a:extLst>
          </a:blip>
          <a:srcRect l="37026" r="37205"/>
          <a:stretch/>
        </p:blipFill>
        <p:spPr bwMode="auto">
          <a:xfrm>
            <a:off x="3639374" y="-27384"/>
            <a:ext cx="2276162" cy="6885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tr-TR" sz="2800" smtClean="0"/>
              <a:t>..</a:t>
            </a:r>
          </a:p>
        </p:txBody>
      </p:sp>
      <p:sp>
        <p:nvSpPr>
          <p:cNvPr id="47107" name="Rectangle 3"/>
          <p:cNvSpPr>
            <a:spLocks noGrp="1" noChangeArrowheads="1"/>
          </p:cNvSpPr>
          <p:nvPr>
            <p:ph type="body" idx="1"/>
          </p:nvPr>
        </p:nvSpPr>
        <p:spPr>
          <a:xfrm>
            <a:off x="323528" y="548680"/>
            <a:ext cx="8229600" cy="4525963"/>
          </a:xfrm>
        </p:spPr>
        <p:txBody>
          <a:bodyPr>
            <a:normAutofit/>
          </a:bodyPr>
          <a:lstStyle/>
          <a:p>
            <a:pPr algn="just" eaLnBrk="1" hangingPunct="1">
              <a:buFont typeface="Wingdings" pitchFamily="2" charset="2"/>
              <a:buNone/>
            </a:pPr>
            <a:r>
              <a:rPr lang="tr-TR" b="1" dirty="0" smtClean="0">
                <a:solidFill>
                  <a:srgbClr val="FF0000"/>
                </a:solidFill>
                <a:latin typeface="Times New Roman" pitchFamily="18" charset="0"/>
              </a:rPr>
              <a:t>KNIGHT’IN İŞ KURALI</a:t>
            </a:r>
            <a:endParaRPr lang="tr-TR" b="1" dirty="0" smtClean="0">
              <a:latin typeface="Times New Roman" pitchFamily="18" charset="0"/>
            </a:endParaRPr>
          </a:p>
          <a:p>
            <a:pPr algn="just" eaLnBrk="1" hangingPunct="1">
              <a:buFont typeface="Wingdings" pitchFamily="2" charset="2"/>
              <a:buNone/>
            </a:pPr>
            <a:r>
              <a:rPr lang="tr-TR" b="1" dirty="0" smtClean="0">
                <a:latin typeface="Times New Roman" pitchFamily="18" charset="0"/>
              </a:rPr>
              <a:t>		1.Sözü senet olan insanlarla iş yapın.</a:t>
            </a:r>
          </a:p>
          <a:p>
            <a:pPr algn="just" eaLnBrk="1" hangingPunct="1">
              <a:buFont typeface="Wingdings" pitchFamily="2" charset="2"/>
              <a:buNone/>
            </a:pPr>
            <a:r>
              <a:rPr lang="tr-TR" b="1" dirty="0" smtClean="0">
                <a:latin typeface="Times New Roman" pitchFamily="18" charset="0"/>
              </a:rPr>
              <a:t>		2.Sonra yine de  yazılı bir sözleşme yapın. </a:t>
            </a:r>
          </a:p>
          <a:p>
            <a:pPr algn="just" eaLnBrk="1" hangingPunct="1">
              <a:buFont typeface="Wingdings" pitchFamily="2" charset="2"/>
              <a:buNone/>
            </a:pPr>
            <a:r>
              <a:rPr lang="tr-TR" b="1" dirty="0" smtClean="0">
                <a:latin typeface="Times New Roman" pitchFamily="18" charset="0"/>
              </a:rPr>
              <a:t>                                                        </a:t>
            </a:r>
            <a:r>
              <a:rPr lang="tr-TR" dirty="0" err="1" smtClean="0">
                <a:latin typeface="Times New Roman" pitchFamily="18" charset="0"/>
              </a:rPr>
              <a:t>Gary</a:t>
            </a:r>
            <a:r>
              <a:rPr lang="tr-TR" dirty="0" smtClean="0">
                <a:latin typeface="Times New Roman" pitchFamily="18" charset="0"/>
              </a:rPr>
              <a:t> </a:t>
            </a:r>
            <a:r>
              <a:rPr lang="tr-TR" dirty="0" err="1" smtClean="0">
                <a:latin typeface="Times New Roman" pitchFamily="18" charset="0"/>
              </a:rPr>
              <a:t>Knight</a:t>
            </a:r>
            <a:endParaRPr lang="tr-TR" dirty="0" smtClean="0">
              <a:latin typeface="Times New Roman" pitchFamily="18" charset="0"/>
            </a:endParaRPr>
          </a:p>
          <a:p>
            <a:pPr algn="just" eaLnBrk="1" hangingPunct="1">
              <a:buFont typeface="Wingdings" pitchFamily="2" charset="2"/>
              <a:buNone/>
            </a:pPr>
            <a:endParaRPr lang="tr-TR" sz="2800" dirty="0" smtClean="0"/>
          </a:p>
        </p:txBody>
      </p:sp>
      <p:pic>
        <p:nvPicPr>
          <p:cNvPr id="4" name="Picture 5" descr="cay"/>
          <p:cNvPicPr>
            <a:picLocks noChangeAspect="1" noChangeArrowheads="1"/>
          </p:cNvPicPr>
          <p:nvPr/>
        </p:nvPicPr>
        <p:blipFill>
          <a:blip r:embed="rId2" cstate="print"/>
          <a:srcRect/>
          <a:stretch>
            <a:fillRect/>
          </a:stretch>
        </p:blipFill>
        <p:spPr bwMode="auto">
          <a:xfrm>
            <a:off x="3286125" y="3935830"/>
            <a:ext cx="2633663" cy="2571750"/>
          </a:xfrm>
          <a:prstGeom prst="rect">
            <a:avLst/>
          </a:prstGeom>
          <a:noFill/>
          <a:ln w="9525">
            <a:noFill/>
            <a:miter lim="800000"/>
            <a:headEnd/>
            <a:tailEnd/>
          </a:ln>
        </p:spPr>
      </p:pic>
    </p:spTree>
    <p:extLst>
      <p:ext uri="{BB962C8B-B14F-4D97-AF65-F5344CB8AC3E}">
        <p14:creationId xmlns:p14="http://schemas.microsoft.com/office/powerpoint/2010/main" val="121674811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55776" y="476672"/>
            <a:ext cx="4099603"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b="1" dirty="0" smtClean="0">
                <a:solidFill>
                  <a:schemeClr val="tx2">
                    <a:lumMod val="60000"/>
                    <a:lumOff val="40000"/>
                  </a:schemeClr>
                </a:solidFill>
              </a:rPr>
              <a:t>RİSK DEĞERLENDİRMESİ</a:t>
            </a:r>
            <a:endParaRPr lang="tr-TR" sz="2800" b="1" dirty="0">
              <a:solidFill>
                <a:schemeClr val="tx2">
                  <a:lumMod val="60000"/>
                  <a:lumOff val="40000"/>
                </a:schemeClr>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 name="7 Dikdörtgen"/>
          <p:cNvSpPr/>
          <p:nvPr/>
        </p:nvSpPr>
        <p:spPr>
          <a:xfrm>
            <a:off x="1" y="1364575"/>
            <a:ext cx="9144000" cy="1200329"/>
          </a:xfrm>
          <a:prstGeom prst="rect">
            <a:avLst/>
          </a:prstGeom>
        </p:spPr>
        <p:txBody>
          <a:bodyPr wrap="square">
            <a:spAutoFit/>
          </a:bodyPr>
          <a:lstStyle/>
          <a:p>
            <a:r>
              <a:rPr lang="tr-TR" sz="2400" b="1" dirty="0" smtClean="0">
                <a:solidFill>
                  <a:srgbClr val="FF0000"/>
                </a:solidFill>
                <a:effectLst>
                  <a:outerShdw blurRad="38100" dist="38100" dir="2700000" algn="tl">
                    <a:srgbClr val="000000">
                      <a:alpha val="43137"/>
                    </a:srgbClr>
                  </a:outerShdw>
                </a:effectLst>
              </a:rPr>
              <a:t>Risk değerlendirmesi </a:t>
            </a:r>
          </a:p>
          <a:p>
            <a:r>
              <a:rPr lang="tr-TR" sz="2400" b="1" dirty="0" smtClean="0"/>
              <a:t>İşyerinde var olan ya da dışarıdan gelebilecek tehlikelerin belirlenmesi, </a:t>
            </a:r>
          </a:p>
          <a:p>
            <a:endParaRPr lang="tr-TR" sz="2400" b="1" dirty="0" smtClean="0"/>
          </a:p>
        </p:txBody>
      </p:sp>
      <p:pic>
        <p:nvPicPr>
          <p:cNvPr id="2050" name="Picture 2" descr="C:\Users\Büro\Desktop\work_ri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179" y="2410691"/>
            <a:ext cx="3600400" cy="3108259"/>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 y="2813656"/>
            <a:ext cx="4932039" cy="2677656"/>
          </a:xfrm>
          <a:prstGeom prst="rect">
            <a:avLst/>
          </a:prstGeom>
        </p:spPr>
        <p:txBody>
          <a:bodyPr wrap="square">
            <a:spAutoFit/>
          </a:bodyPr>
          <a:lstStyle/>
          <a:p>
            <a:r>
              <a:rPr lang="tr-TR" sz="2400" b="1" dirty="0"/>
              <a:t>B</a:t>
            </a:r>
            <a:r>
              <a:rPr lang="tr-TR" sz="2400" b="1" dirty="0" smtClean="0"/>
              <a:t>u </a:t>
            </a:r>
            <a:r>
              <a:rPr lang="tr-TR" sz="2400" b="1" dirty="0"/>
              <a:t>tehlikelerin riske dönüşmesine yol açan faktörler ile tehlikelerden kaynaklanan risklerin analiz edilerek derecelendirilmesi ve kontrol tedbirlerinin kararlaştırılması amacıyla yapılması gerekli çalışmalarıdır.</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object 6"/>
          <p:cNvSpPr txBox="1"/>
          <p:nvPr/>
        </p:nvSpPr>
        <p:spPr>
          <a:xfrm>
            <a:off x="155575" y="1670304"/>
            <a:ext cx="5648901" cy="1661993"/>
          </a:xfrm>
          <a:prstGeom prst="rect">
            <a:avLst/>
          </a:prstGeom>
        </p:spPr>
        <p:txBody>
          <a:bodyPr vert="horz" wrap="square" lIns="0" tIns="0" rIns="0" bIns="0" rtlCol="0">
            <a:spAutoFit/>
          </a:bodyPr>
          <a:lstStyle/>
          <a:p>
            <a:pPr marL="12700" marR="5080">
              <a:lnSpc>
                <a:spcPct val="150000"/>
              </a:lnSpc>
            </a:pPr>
            <a:r>
              <a:rPr sz="2400" dirty="0">
                <a:latin typeface="Trebuchet MS"/>
                <a:cs typeface="Trebuchet MS"/>
              </a:rPr>
              <a:t>İşveren,</a:t>
            </a:r>
            <a:r>
              <a:rPr sz="2400" spc="10" dirty="0">
                <a:latin typeface="Trebuchet MS"/>
                <a:cs typeface="Trebuchet MS"/>
              </a:rPr>
              <a:t> </a:t>
            </a:r>
            <a:r>
              <a:rPr sz="2400" dirty="0">
                <a:latin typeface="Trebuchet MS"/>
                <a:cs typeface="Trebuchet MS"/>
              </a:rPr>
              <a:t>iş</a:t>
            </a:r>
            <a:r>
              <a:rPr sz="2400" spc="5" dirty="0">
                <a:latin typeface="Trebuchet MS"/>
                <a:cs typeface="Trebuchet MS"/>
              </a:rPr>
              <a:t> </a:t>
            </a:r>
            <a:r>
              <a:rPr sz="2400" dirty="0">
                <a:latin typeface="Trebuchet MS"/>
                <a:cs typeface="Trebuchet MS"/>
              </a:rPr>
              <a:t>sa</a:t>
            </a:r>
            <a:r>
              <a:rPr sz="2400" spc="-10" dirty="0">
                <a:latin typeface="Trebuchet MS"/>
                <a:cs typeface="Trebuchet MS"/>
              </a:rPr>
              <a:t>ğ</a:t>
            </a:r>
            <a:r>
              <a:rPr sz="2400" dirty="0">
                <a:latin typeface="Trebuchet MS"/>
                <a:cs typeface="Trebuchet MS"/>
              </a:rPr>
              <a:t>lı</a:t>
            </a:r>
            <a:r>
              <a:rPr sz="2400" spc="-10" dirty="0">
                <a:latin typeface="Trebuchet MS"/>
                <a:cs typeface="Trebuchet MS"/>
              </a:rPr>
              <a:t>ğ</a:t>
            </a:r>
            <a:r>
              <a:rPr sz="2400" dirty="0">
                <a:latin typeface="Trebuchet MS"/>
                <a:cs typeface="Trebuchet MS"/>
              </a:rPr>
              <a:t>ı</a:t>
            </a:r>
            <a:r>
              <a:rPr sz="2400" spc="15" dirty="0">
                <a:latin typeface="Trebuchet MS"/>
                <a:cs typeface="Trebuchet MS"/>
              </a:rPr>
              <a:t> </a:t>
            </a:r>
            <a:r>
              <a:rPr sz="2400" dirty="0">
                <a:latin typeface="Trebuchet MS"/>
                <a:cs typeface="Trebuchet MS"/>
              </a:rPr>
              <a:t>ve güve</a:t>
            </a:r>
            <a:r>
              <a:rPr sz="2400" spc="-10" dirty="0">
                <a:latin typeface="Trebuchet MS"/>
                <a:cs typeface="Trebuchet MS"/>
              </a:rPr>
              <a:t>n</a:t>
            </a:r>
            <a:r>
              <a:rPr sz="2400" dirty="0">
                <a:latin typeface="Trebuchet MS"/>
                <a:cs typeface="Trebuchet MS"/>
              </a:rPr>
              <a:t>li</a:t>
            </a:r>
            <a:r>
              <a:rPr sz="2400" spc="-10" dirty="0">
                <a:latin typeface="Trebuchet MS"/>
                <a:cs typeface="Trebuchet MS"/>
              </a:rPr>
              <a:t>ğ</a:t>
            </a:r>
            <a:r>
              <a:rPr sz="2400" dirty="0">
                <a:latin typeface="Trebuchet MS"/>
                <a:cs typeface="Trebuchet MS"/>
              </a:rPr>
              <a:t>i </a:t>
            </a:r>
            <a:r>
              <a:rPr sz="2400" dirty="0" err="1">
                <a:latin typeface="Trebuchet MS"/>
                <a:cs typeface="Trebuchet MS"/>
              </a:rPr>
              <a:t>yönü</a:t>
            </a:r>
            <a:r>
              <a:rPr sz="2400" spc="-10" dirty="0" err="1">
                <a:latin typeface="Trebuchet MS"/>
                <a:cs typeface="Trebuchet MS"/>
              </a:rPr>
              <a:t>n</a:t>
            </a:r>
            <a:r>
              <a:rPr sz="2400" dirty="0" err="1">
                <a:latin typeface="Trebuchet MS"/>
                <a:cs typeface="Trebuchet MS"/>
              </a:rPr>
              <a:t>den</a:t>
            </a:r>
            <a:r>
              <a:rPr sz="2400" spc="25" dirty="0">
                <a:latin typeface="Trebuchet MS"/>
                <a:cs typeface="Trebuchet MS"/>
              </a:rPr>
              <a:t> </a:t>
            </a:r>
            <a:endParaRPr lang="tr-TR" sz="2400" spc="25" dirty="0" smtClean="0">
              <a:latin typeface="Trebuchet MS"/>
              <a:cs typeface="Trebuchet MS"/>
            </a:endParaRPr>
          </a:p>
          <a:p>
            <a:pPr marL="12700" marR="5080">
              <a:lnSpc>
                <a:spcPct val="150000"/>
              </a:lnSpc>
            </a:pPr>
            <a:r>
              <a:rPr lang="tr-TR" sz="2400" b="1" dirty="0" smtClean="0">
                <a:solidFill>
                  <a:srgbClr val="0000CC"/>
                </a:solidFill>
                <a:latin typeface="Trebuchet MS"/>
                <a:cs typeface="Trebuchet MS"/>
              </a:rPr>
              <a:t>RİSK DE</a:t>
            </a:r>
            <a:r>
              <a:rPr lang="tr-TR" sz="2400" b="1" spc="-10" dirty="0" smtClean="0">
                <a:solidFill>
                  <a:srgbClr val="0000CC"/>
                </a:solidFill>
                <a:latin typeface="Trebuchet MS"/>
                <a:cs typeface="Trebuchet MS"/>
              </a:rPr>
              <a:t>Ğ</a:t>
            </a:r>
            <a:r>
              <a:rPr lang="tr-TR" sz="2400" b="1" dirty="0" smtClean="0">
                <a:solidFill>
                  <a:srgbClr val="0000CC"/>
                </a:solidFill>
                <a:latin typeface="Trebuchet MS"/>
                <a:cs typeface="Trebuchet MS"/>
              </a:rPr>
              <a:t>ERLENDİ</a:t>
            </a:r>
            <a:r>
              <a:rPr lang="tr-TR" sz="2400" b="1" spc="-10" dirty="0" smtClean="0">
                <a:solidFill>
                  <a:srgbClr val="0000CC"/>
                </a:solidFill>
                <a:latin typeface="Trebuchet MS"/>
                <a:cs typeface="Trebuchet MS"/>
              </a:rPr>
              <a:t>R</a:t>
            </a:r>
            <a:r>
              <a:rPr lang="tr-TR" sz="2400" b="1" dirty="0" smtClean="0">
                <a:solidFill>
                  <a:srgbClr val="0000CC"/>
                </a:solidFill>
                <a:latin typeface="Trebuchet MS"/>
                <a:cs typeface="Trebuchet MS"/>
              </a:rPr>
              <a:t>MESİ YAPM</a:t>
            </a:r>
            <a:r>
              <a:rPr lang="tr-TR" sz="2400" b="1" spc="5" dirty="0" smtClean="0">
                <a:solidFill>
                  <a:srgbClr val="0000CC"/>
                </a:solidFill>
                <a:latin typeface="Trebuchet MS"/>
                <a:cs typeface="Trebuchet MS"/>
              </a:rPr>
              <a:t>A</a:t>
            </a:r>
            <a:r>
              <a:rPr lang="tr-TR" sz="2400" b="1" dirty="0" smtClean="0">
                <a:solidFill>
                  <a:srgbClr val="0000CC"/>
                </a:solidFill>
                <a:latin typeface="Trebuchet MS"/>
                <a:cs typeface="Trebuchet MS"/>
              </a:rPr>
              <a:t>K</a:t>
            </a:r>
            <a:r>
              <a:rPr lang="tr-TR" sz="2400" b="1" spc="-35" dirty="0" smtClean="0">
                <a:solidFill>
                  <a:srgbClr val="0000CC"/>
                </a:solidFill>
                <a:latin typeface="Trebuchet MS"/>
                <a:cs typeface="Trebuchet MS"/>
              </a:rPr>
              <a:t> </a:t>
            </a:r>
            <a:r>
              <a:rPr lang="tr-TR" sz="2400" b="1" dirty="0" smtClean="0">
                <a:solidFill>
                  <a:srgbClr val="0000CC"/>
                </a:solidFill>
                <a:latin typeface="Trebuchet MS"/>
                <a:cs typeface="Trebuchet MS"/>
              </a:rPr>
              <a:t>veya</a:t>
            </a:r>
            <a:r>
              <a:rPr lang="tr-TR" sz="2400" b="1" spc="-15" dirty="0" smtClean="0">
                <a:solidFill>
                  <a:srgbClr val="0000CC"/>
                </a:solidFill>
                <a:latin typeface="Trebuchet MS"/>
                <a:cs typeface="Trebuchet MS"/>
              </a:rPr>
              <a:t> </a:t>
            </a:r>
            <a:r>
              <a:rPr lang="tr-TR" sz="2400" b="1" dirty="0" smtClean="0">
                <a:solidFill>
                  <a:srgbClr val="0000CC"/>
                </a:solidFill>
                <a:latin typeface="Trebuchet MS"/>
                <a:cs typeface="Trebuchet MS"/>
              </a:rPr>
              <a:t>YAPTIRMAKLA </a:t>
            </a:r>
            <a:r>
              <a:rPr lang="tr-TR" sz="2400" dirty="0" smtClean="0">
                <a:latin typeface="Trebuchet MS"/>
                <a:cs typeface="Trebuchet MS"/>
              </a:rPr>
              <a:t>yüküml</a:t>
            </a:r>
            <a:r>
              <a:rPr lang="tr-TR" sz="2400" spc="-10" dirty="0" smtClean="0">
                <a:latin typeface="Trebuchet MS"/>
                <a:cs typeface="Trebuchet MS"/>
              </a:rPr>
              <a:t>ü</a:t>
            </a:r>
            <a:r>
              <a:rPr lang="tr-TR" sz="2400" dirty="0" smtClean="0">
                <a:latin typeface="Trebuchet MS"/>
                <a:cs typeface="Trebuchet MS"/>
              </a:rPr>
              <a:t>d</a:t>
            </a:r>
            <a:r>
              <a:rPr lang="tr-TR" sz="2400" spc="-10" dirty="0" smtClean="0">
                <a:latin typeface="Trebuchet MS"/>
                <a:cs typeface="Trebuchet MS"/>
              </a:rPr>
              <a:t>ü</a:t>
            </a:r>
            <a:r>
              <a:rPr lang="tr-TR" sz="2400" spc="-325" dirty="0" smtClean="0">
                <a:latin typeface="Trebuchet MS"/>
                <a:cs typeface="Trebuchet MS"/>
              </a:rPr>
              <a:t>r</a:t>
            </a:r>
            <a:r>
              <a:rPr lang="tr-TR" sz="2400" dirty="0" smtClean="0">
                <a:latin typeface="Trebuchet MS"/>
                <a:cs typeface="Trebuchet MS"/>
              </a:rPr>
              <a:t>.</a:t>
            </a:r>
          </a:p>
        </p:txBody>
      </p:sp>
      <p:sp>
        <p:nvSpPr>
          <p:cNvPr id="10" name="object 2"/>
          <p:cNvSpPr txBox="1"/>
          <p:nvPr/>
        </p:nvSpPr>
        <p:spPr>
          <a:xfrm>
            <a:off x="3427221" y="5843320"/>
            <a:ext cx="5071110" cy="375920"/>
          </a:xfrm>
          <a:prstGeom prst="rect">
            <a:avLst/>
          </a:prstGeom>
        </p:spPr>
        <p:txBody>
          <a:bodyPr vert="horz" wrap="square" lIns="0" tIns="0" rIns="0" bIns="0" rtlCol="0">
            <a:spAutoFit/>
          </a:bodyPr>
          <a:lstStyle/>
          <a:p>
            <a:pPr marL="12700">
              <a:lnSpc>
                <a:spcPct val="100000"/>
              </a:lnSpc>
            </a:pPr>
            <a:r>
              <a:rPr sz="2400" dirty="0">
                <a:solidFill>
                  <a:srgbClr val="C00000"/>
                </a:solidFill>
                <a:latin typeface="Trebuchet MS"/>
                <a:cs typeface="Trebuchet MS"/>
              </a:rPr>
              <a:t>İş Sağlı</a:t>
            </a:r>
            <a:r>
              <a:rPr sz="2400" spc="-10" dirty="0">
                <a:solidFill>
                  <a:srgbClr val="C00000"/>
                </a:solidFill>
                <a:latin typeface="Trebuchet MS"/>
                <a:cs typeface="Trebuchet MS"/>
              </a:rPr>
              <a:t>ğ</a:t>
            </a:r>
            <a:r>
              <a:rPr sz="2400" dirty="0">
                <a:solidFill>
                  <a:srgbClr val="C00000"/>
                </a:solidFill>
                <a:latin typeface="Trebuchet MS"/>
                <a:cs typeface="Trebuchet MS"/>
              </a:rPr>
              <a:t>ı</a:t>
            </a:r>
            <a:r>
              <a:rPr sz="2400" spc="5" dirty="0">
                <a:solidFill>
                  <a:srgbClr val="C00000"/>
                </a:solidFill>
                <a:latin typeface="Trebuchet MS"/>
                <a:cs typeface="Trebuchet MS"/>
              </a:rPr>
              <a:t> </a:t>
            </a:r>
            <a:r>
              <a:rPr sz="2400" dirty="0">
                <a:solidFill>
                  <a:srgbClr val="C00000"/>
                </a:solidFill>
                <a:latin typeface="Trebuchet MS"/>
                <a:cs typeface="Trebuchet MS"/>
              </a:rPr>
              <a:t>ve</a:t>
            </a:r>
            <a:r>
              <a:rPr sz="2400" spc="5" dirty="0">
                <a:solidFill>
                  <a:srgbClr val="C00000"/>
                </a:solidFill>
                <a:latin typeface="Trebuchet MS"/>
                <a:cs typeface="Trebuchet MS"/>
              </a:rPr>
              <a:t> </a:t>
            </a:r>
            <a:r>
              <a:rPr sz="2400" dirty="0">
                <a:solidFill>
                  <a:srgbClr val="C00000"/>
                </a:solidFill>
                <a:latin typeface="Trebuchet MS"/>
                <a:cs typeface="Trebuchet MS"/>
              </a:rPr>
              <a:t>Güvenli</a:t>
            </a:r>
            <a:r>
              <a:rPr sz="2400" spc="-15" dirty="0">
                <a:solidFill>
                  <a:srgbClr val="C00000"/>
                </a:solidFill>
                <a:latin typeface="Trebuchet MS"/>
                <a:cs typeface="Trebuchet MS"/>
              </a:rPr>
              <a:t>ğ</a:t>
            </a:r>
            <a:r>
              <a:rPr sz="2400" dirty="0">
                <a:solidFill>
                  <a:srgbClr val="C00000"/>
                </a:solidFill>
                <a:latin typeface="Trebuchet MS"/>
                <a:cs typeface="Trebuchet MS"/>
              </a:rPr>
              <a:t>i</a:t>
            </a:r>
            <a:r>
              <a:rPr sz="2400" spc="30" dirty="0">
                <a:solidFill>
                  <a:srgbClr val="C00000"/>
                </a:solidFill>
                <a:latin typeface="Trebuchet MS"/>
                <a:cs typeface="Trebuchet MS"/>
              </a:rPr>
              <a:t> </a:t>
            </a:r>
            <a:r>
              <a:rPr sz="2400" dirty="0">
                <a:solidFill>
                  <a:srgbClr val="C00000"/>
                </a:solidFill>
                <a:latin typeface="Trebuchet MS"/>
                <a:cs typeface="Trebuchet MS"/>
              </a:rPr>
              <a:t>Kanu</a:t>
            </a:r>
            <a:r>
              <a:rPr sz="2400" spc="-10" dirty="0">
                <a:solidFill>
                  <a:srgbClr val="C00000"/>
                </a:solidFill>
                <a:latin typeface="Trebuchet MS"/>
                <a:cs typeface="Trebuchet MS"/>
              </a:rPr>
              <a:t>n</a:t>
            </a:r>
            <a:r>
              <a:rPr sz="2400" dirty="0">
                <a:solidFill>
                  <a:srgbClr val="C00000"/>
                </a:solidFill>
                <a:latin typeface="Trebuchet MS"/>
                <a:cs typeface="Trebuchet MS"/>
              </a:rPr>
              <a:t>u</a:t>
            </a:r>
            <a:r>
              <a:rPr sz="2400" spc="25" dirty="0">
                <a:solidFill>
                  <a:srgbClr val="C00000"/>
                </a:solidFill>
                <a:latin typeface="Trebuchet MS"/>
                <a:cs typeface="Trebuchet MS"/>
              </a:rPr>
              <a:t> </a:t>
            </a:r>
            <a:r>
              <a:rPr sz="2400" dirty="0">
                <a:solidFill>
                  <a:srgbClr val="C00000"/>
                </a:solidFill>
                <a:latin typeface="Trebuchet MS"/>
                <a:cs typeface="Trebuchet MS"/>
              </a:rPr>
              <a:t>Md: 10</a:t>
            </a:r>
            <a:endParaRPr sz="2400" dirty="0">
              <a:latin typeface="Trebuchet MS"/>
              <a:cs typeface="Trebuchet MS"/>
            </a:endParaRPr>
          </a:p>
        </p:txBody>
      </p:sp>
      <p:sp>
        <p:nvSpPr>
          <p:cNvPr id="11" name="object 3"/>
          <p:cNvSpPr/>
          <p:nvPr/>
        </p:nvSpPr>
        <p:spPr>
          <a:xfrm>
            <a:off x="5795824" y="2309876"/>
            <a:ext cx="3096656" cy="2559284"/>
          </a:xfrm>
          <a:prstGeom prst="rect">
            <a:avLst/>
          </a:prstGeom>
          <a:blipFill>
            <a:blip r:embed="rId2" cstate="print"/>
            <a:stretch>
              <a:fillRect/>
            </a:stretch>
          </a:blipFill>
        </p:spPr>
        <p:txBody>
          <a:bodyPr wrap="square" lIns="0" tIns="0" rIns="0" bIns="0" rtlCol="0"/>
          <a:lstStyle/>
          <a:p>
            <a:endParaRPr/>
          </a:p>
        </p:txBody>
      </p:sp>
      <p:sp>
        <p:nvSpPr>
          <p:cNvPr id="12" name="object 4"/>
          <p:cNvSpPr/>
          <p:nvPr/>
        </p:nvSpPr>
        <p:spPr>
          <a:xfrm>
            <a:off x="5804476" y="3268026"/>
            <a:ext cx="762730" cy="723519"/>
          </a:xfrm>
          <a:prstGeom prst="rect">
            <a:avLst/>
          </a:prstGeom>
          <a:blipFill>
            <a:blip r:embed="rId3" cstate="print"/>
            <a:stretch>
              <a:fillRect/>
            </a:stretch>
          </a:blipFill>
        </p:spPr>
        <p:txBody>
          <a:bodyPr wrap="square" lIns="0" tIns="0" rIns="0" bIns="0" rtlCol="0"/>
          <a:lstStyle/>
          <a:p>
            <a:endParaRPr/>
          </a:p>
        </p:txBody>
      </p:sp>
      <p:sp>
        <p:nvSpPr>
          <p:cNvPr id="13" name="object 5"/>
          <p:cNvSpPr txBox="1"/>
          <p:nvPr/>
        </p:nvSpPr>
        <p:spPr>
          <a:xfrm>
            <a:off x="7460360" y="3662933"/>
            <a:ext cx="996315" cy="657225"/>
          </a:xfrm>
          <a:prstGeom prst="rect">
            <a:avLst/>
          </a:prstGeom>
        </p:spPr>
        <p:txBody>
          <a:bodyPr vert="horz" wrap="square" lIns="0" tIns="0" rIns="0" bIns="0" rtlCol="0">
            <a:spAutoFit/>
          </a:bodyPr>
          <a:lstStyle/>
          <a:p>
            <a:pPr marL="77470" algn="ctr">
              <a:lnSpc>
                <a:spcPct val="100000"/>
              </a:lnSpc>
            </a:pPr>
            <a:r>
              <a:rPr sz="2800" b="1" dirty="0">
                <a:solidFill>
                  <a:srgbClr val="0033CC"/>
                </a:solidFill>
                <a:latin typeface="Trebuchet MS"/>
                <a:cs typeface="Trebuchet MS"/>
              </a:rPr>
              <a:t>6331</a:t>
            </a:r>
            <a:endParaRPr sz="2800">
              <a:latin typeface="Trebuchet MS"/>
              <a:cs typeface="Trebuchet MS"/>
            </a:endParaRPr>
          </a:p>
          <a:p>
            <a:pPr algn="ctr">
              <a:lnSpc>
                <a:spcPct val="100000"/>
              </a:lnSpc>
              <a:spcBef>
                <a:spcPts val="45"/>
              </a:spcBef>
            </a:pPr>
            <a:r>
              <a:rPr sz="1400" b="1" dirty="0">
                <a:solidFill>
                  <a:srgbClr val="0033CC"/>
                </a:solidFill>
                <a:latin typeface="Trebuchet MS"/>
                <a:cs typeface="Trebuchet MS"/>
              </a:rPr>
              <a:t>30</a:t>
            </a:r>
            <a:r>
              <a:rPr sz="1400" b="1" spc="-5" dirty="0">
                <a:solidFill>
                  <a:srgbClr val="0033CC"/>
                </a:solidFill>
                <a:latin typeface="Trebuchet MS"/>
                <a:cs typeface="Trebuchet MS"/>
              </a:rPr>
              <a:t>.</a:t>
            </a:r>
            <a:r>
              <a:rPr sz="1400" b="1" dirty="0">
                <a:solidFill>
                  <a:srgbClr val="0033CC"/>
                </a:solidFill>
                <a:latin typeface="Trebuchet MS"/>
                <a:cs typeface="Trebuchet MS"/>
              </a:rPr>
              <a:t>06</a:t>
            </a:r>
            <a:r>
              <a:rPr sz="1400" b="1" spc="-5" dirty="0">
                <a:solidFill>
                  <a:srgbClr val="0033CC"/>
                </a:solidFill>
                <a:latin typeface="Trebuchet MS"/>
                <a:cs typeface="Trebuchet MS"/>
              </a:rPr>
              <a:t>.</a:t>
            </a:r>
            <a:r>
              <a:rPr sz="1400" b="1" dirty="0">
                <a:solidFill>
                  <a:srgbClr val="0033CC"/>
                </a:solidFill>
                <a:latin typeface="Trebuchet MS"/>
                <a:cs typeface="Trebuchet MS"/>
              </a:rPr>
              <a:t>2012</a:t>
            </a:r>
            <a:endParaRPr sz="1400">
              <a:latin typeface="Trebuchet MS"/>
              <a:cs typeface="Trebuchet MS"/>
            </a:endParaRPr>
          </a:p>
        </p:txBody>
      </p:sp>
      <p:sp>
        <p:nvSpPr>
          <p:cNvPr id="9" name="5 Metin kutusu"/>
          <p:cNvSpPr txBox="1"/>
          <p:nvPr/>
        </p:nvSpPr>
        <p:spPr>
          <a:xfrm>
            <a:off x="2051720" y="476672"/>
            <a:ext cx="4824536" cy="523220"/>
          </a:xfrm>
          <a:prstGeom prst="rect">
            <a:avLst/>
          </a:prstGeom>
          <a:noFill/>
        </p:spPr>
        <p:txBody>
          <a:bodyPr wrap="square" rtlCol="0">
            <a:spAutoFit/>
          </a:bodyPr>
          <a:lstStyle/>
          <a:p>
            <a:pPr algn="ctr"/>
            <a:r>
              <a:rPr lang="tr-TR" sz="2800" b="1" dirty="0" smtClean="0">
                <a:solidFill>
                  <a:schemeClr val="tx2">
                    <a:lumMod val="60000"/>
                    <a:lumOff val="40000"/>
                  </a:schemeClr>
                </a:solidFill>
              </a:rPr>
              <a:t>RİSK DEĞERLENDİRMESİ</a:t>
            </a:r>
            <a:endParaRPr lang="tr-TR" sz="2800" b="1" dirty="0">
              <a:solidFill>
                <a:schemeClr val="tx2">
                  <a:lumMod val="60000"/>
                  <a:lumOff val="40000"/>
                </a:schemeClr>
              </a:solidFill>
            </a:endParaRPr>
          </a:p>
        </p:txBody>
      </p:sp>
      <p:sp>
        <p:nvSpPr>
          <p:cNvPr id="14" name="5 Metin kutusu"/>
          <p:cNvSpPr txBox="1"/>
          <p:nvPr/>
        </p:nvSpPr>
        <p:spPr>
          <a:xfrm>
            <a:off x="2555776" y="476672"/>
            <a:ext cx="4099603"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b="1" dirty="0" smtClean="0">
                <a:solidFill>
                  <a:schemeClr val="tx2">
                    <a:lumMod val="60000"/>
                    <a:lumOff val="40000"/>
                  </a:schemeClr>
                </a:solidFill>
              </a:rPr>
              <a:t>RİSK DEĞERLENDİRMESİ</a:t>
            </a:r>
            <a:endParaRPr lang="tr-TR"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5" name="Oval 7"/>
          <p:cNvSpPr>
            <a:spLocks noChangeArrowheads="1"/>
          </p:cNvSpPr>
          <p:nvPr/>
        </p:nvSpPr>
        <p:spPr bwMode="gray">
          <a:xfrm>
            <a:off x="5580063" y="2420938"/>
            <a:ext cx="2879725" cy="1944687"/>
          </a:xfrm>
          <a:prstGeom prst="ellipse">
            <a:avLst/>
          </a:prstGeom>
          <a:gradFill rotWithShape="1">
            <a:gsLst>
              <a:gs pos="0">
                <a:schemeClr val="folHlink">
                  <a:gamma/>
                  <a:shade val="26275"/>
                  <a:invGamma/>
                  <a:alpha val="89999"/>
                </a:schemeClr>
              </a:gs>
              <a:gs pos="50000">
                <a:schemeClr val="folHlink">
                  <a:alpha val="45000"/>
                </a:schemeClr>
              </a:gs>
              <a:gs pos="100000">
                <a:schemeClr val="folHlink">
                  <a:gamma/>
                  <a:shade val="26275"/>
                  <a:invGamma/>
                  <a:alpha val="89999"/>
                </a:schemeClr>
              </a:gs>
            </a:gsLst>
            <a:lin ang="5400000" scaled="1"/>
          </a:gradFill>
          <a:ln w="9525" algn="ctr">
            <a:noFill/>
            <a:round/>
            <a:headEnd/>
            <a:tailEnd/>
          </a:ln>
          <a:effectLst/>
        </p:spPr>
        <p:txBody>
          <a:bodyPr wrap="none" anchor="ctr"/>
          <a:lstStyle/>
          <a:p>
            <a:pPr algn="ctr" eaLnBrk="0" hangingPunct="0">
              <a:defRPr/>
            </a:pPr>
            <a:r>
              <a:rPr lang="tr-TR" sz="2800" b="1">
                <a:solidFill>
                  <a:srgbClr val="FF0000"/>
                </a:solidFill>
                <a:latin typeface="Comic Sans MS" pitchFamily="66" charset="0"/>
              </a:rPr>
              <a:t>Tehlike midir ?</a:t>
            </a:r>
            <a:endParaRPr lang="tr-TR" sz="2800">
              <a:latin typeface="Comic Sans MS" pitchFamily="66" charset="0"/>
            </a:endParaRPr>
          </a:p>
        </p:txBody>
      </p:sp>
      <p:sp>
        <p:nvSpPr>
          <p:cNvPr id="16387" name="Rectangle 2"/>
          <p:cNvSpPr>
            <a:spLocks noGrp="1" noChangeArrowheads="1"/>
          </p:cNvSpPr>
          <p:nvPr>
            <p:ph type="title"/>
          </p:nvPr>
        </p:nvSpPr>
        <p:spPr>
          <a:xfrm>
            <a:off x="3131840" y="1053148"/>
            <a:ext cx="5638800" cy="1440179"/>
          </a:xfrm>
        </p:spPr>
        <p:txBody>
          <a:bodyPr/>
          <a:lstStyle/>
          <a:p>
            <a:pPr eaLnBrk="1" hangingPunct="1"/>
            <a:r>
              <a:rPr lang="tr-TR" dirty="0" smtClean="0">
                <a:solidFill>
                  <a:srgbClr val="FF0000"/>
                </a:solidFill>
                <a:latin typeface="Comic Sans MS" pitchFamily="66" charset="0"/>
              </a:rPr>
              <a:t>Tehlike</a:t>
            </a:r>
            <a:r>
              <a:rPr lang="tr-TR" dirty="0" smtClean="0">
                <a:latin typeface="Comic Sans MS" pitchFamily="66" charset="0"/>
              </a:rPr>
              <a:t> ve </a:t>
            </a:r>
            <a:r>
              <a:rPr lang="tr-TR" dirty="0" smtClean="0">
                <a:solidFill>
                  <a:srgbClr val="FF0000"/>
                </a:solidFill>
                <a:latin typeface="Comic Sans MS" pitchFamily="66" charset="0"/>
              </a:rPr>
              <a:t>Risk </a:t>
            </a:r>
            <a:r>
              <a:rPr lang="tr-TR" dirty="0" smtClean="0">
                <a:latin typeface="Comic Sans MS" pitchFamily="66" charset="0"/>
              </a:rPr>
              <a:t>Kavramları</a:t>
            </a:r>
          </a:p>
        </p:txBody>
      </p:sp>
      <p:sp>
        <p:nvSpPr>
          <p:cNvPr id="16388" name="7 Slayt Numarası Yer Tutucusu"/>
          <p:cNvSpPr>
            <a:spLocks noGrp="1"/>
          </p:cNvSpPr>
          <p:nvPr>
            <p:ph type="sldNum" sz="quarter" idx="4294967295"/>
          </p:nvPr>
        </p:nvSpPr>
        <p:spPr>
          <a:xfrm>
            <a:off x="6553200" y="6575425"/>
            <a:ext cx="2133600" cy="244475"/>
          </a:xfrm>
          <a:prstGeom prst="rect">
            <a:avLst/>
          </a:prstGeom>
          <a:noFill/>
        </p:spPr>
        <p:txBody>
          <a:bodyPr/>
          <a:lstStyle/>
          <a:p>
            <a:fld id="{828FEF59-2DDF-48C8-8363-9EEA991E5A14}" type="slidenum">
              <a:rPr lang="en-US" smtClean="0"/>
              <a:pPr/>
              <a:t>126</a:t>
            </a:fld>
            <a:endParaRPr lang="en-US" smtClean="0"/>
          </a:p>
        </p:txBody>
      </p:sp>
      <p:pic>
        <p:nvPicPr>
          <p:cNvPr id="16389" name="Picture 4"/>
          <p:cNvPicPr>
            <a:picLocks noChangeArrowheads="1"/>
          </p:cNvPicPr>
          <p:nvPr/>
        </p:nvPicPr>
        <p:blipFill>
          <a:blip r:embed="rId2" cstate="print"/>
          <a:srcRect/>
          <a:stretch>
            <a:fillRect/>
          </a:stretch>
        </p:blipFill>
        <p:spPr bwMode="auto">
          <a:xfrm rot="10800000" flipV="1">
            <a:off x="136525" y="1773238"/>
            <a:ext cx="3581400" cy="4800600"/>
          </a:xfrm>
          <a:prstGeom prst="rect">
            <a:avLst/>
          </a:prstGeom>
          <a:noFill/>
          <a:ln w="9525">
            <a:noFill/>
            <a:miter lim="800000"/>
            <a:headEnd/>
            <a:tailEnd/>
          </a:ln>
        </p:spPr>
      </p:pic>
      <p:pic>
        <p:nvPicPr>
          <p:cNvPr id="16390" name="Picture 5"/>
          <p:cNvPicPr>
            <a:picLocks noChangeArrowheads="1"/>
          </p:cNvPicPr>
          <p:nvPr/>
        </p:nvPicPr>
        <p:blipFill>
          <a:blip r:embed="rId3" cstate="print"/>
          <a:srcRect/>
          <a:stretch>
            <a:fillRect/>
          </a:stretch>
        </p:blipFill>
        <p:spPr bwMode="auto">
          <a:xfrm rot="8230296" flipH="1" flipV="1">
            <a:off x="3979863" y="5461000"/>
            <a:ext cx="1389062" cy="1422400"/>
          </a:xfrm>
          <a:prstGeom prst="rect">
            <a:avLst/>
          </a:prstGeom>
          <a:noFill/>
          <a:ln w="9525">
            <a:noFill/>
            <a:miter lim="800000"/>
            <a:headEnd/>
            <a:tailEnd/>
          </a:ln>
        </p:spPr>
      </p:pic>
      <p:sp>
        <p:nvSpPr>
          <p:cNvPr id="16391" name="Rectangle 6"/>
          <p:cNvSpPr>
            <a:spLocks noChangeArrowheads="1"/>
          </p:cNvSpPr>
          <p:nvPr/>
        </p:nvSpPr>
        <p:spPr bwMode="auto">
          <a:xfrm>
            <a:off x="3851920" y="433140"/>
            <a:ext cx="5111750" cy="519112"/>
          </a:xfrm>
          <a:prstGeom prst="rect">
            <a:avLst/>
          </a:prstGeom>
          <a:noFill/>
          <a:ln w="9525">
            <a:noFill/>
            <a:miter lim="800000"/>
            <a:headEnd/>
            <a:tailEnd/>
          </a:ln>
        </p:spPr>
        <p:txBody>
          <a:bodyPr>
            <a:spAutoFit/>
          </a:bodyPr>
          <a:lstStyle/>
          <a:p>
            <a:pPr eaLnBrk="0" hangingPunct="0"/>
            <a:r>
              <a:rPr lang="tr-TR" sz="2800" b="1" dirty="0">
                <a:solidFill>
                  <a:srgbClr val="003399"/>
                </a:solidFill>
                <a:latin typeface="Comic Sans MS" pitchFamily="66" charset="0"/>
              </a:rPr>
              <a:t>Bu durumda Köpek balığı;</a:t>
            </a:r>
            <a:endParaRPr lang="tr-TR" sz="2800" b="1" dirty="0">
              <a:solidFill>
                <a:srgbClr val="FF0000"/>
              </a:solidFill>
              <a:latin typeface="Comic Sans MS" pitchFamily="66" charset="0"/>
            </a:endParaRPr>
          </a:p>
        </p:txBody>
      </p:sp>
      <p:sp>
        <p:nvSpPr>
          <p:cNvPr id="94216" name="Oval 8"/>
          <p:cNvSpPr>
            <a:spLocks noChangeArrowheads="1"/>
          </p:cNvSpPr>
          <p:nvPr/>
        </p:nvSpPr>
        <p:spPr bwMode="gray">
          <a:xfrm>
            <a:off x="5653088" y="4508500"/>
            <a:ext cx="2951162" cy="1944688"/>
          </a:xfrm>
          <a:prstGeom prst="ellipse">
            <a:avLst/>
          </a:prstGeom>
          <a:gradFill rotWithShape="1">
            <a:gsLst>
              <a:gs pos="0">
                <a:schemeClr val="hlink">
                  <a:gamma/>
                  <a:shade val="26275"/>
                  <a:invGamma/>
                  <a:alpha val="89999"/>
                </a:schemeClr>
              </a:gs>
              <a:gs pos="50000">
                <a:schemeClr val="hlink">
                  <a:alpha val="45000"/>
                </a:schemeClr>
              </a:gs>
              <a:gs pos="100000">
                <a:schemeClr val="hlink">
                  <a:gamma/>
                  <a:shade val="26275"/>
                  <a:invGamma/>
                  <a:alpha val="89999"/>
                </a:schemeClr>
              </a:gs>
            </a:gsLst>
            <a:lin ang="5400000" scaled="1"/>
          </a:gradFill>
          <a:ln w="9525" algn="ctr">
            <a:noFill/>
            <a:round/>
            <a:headEnd/>
            <a:tailEnd/>
          </a:ln>
          <a:effectLst/>
        </p:spPr>
        <p:txBody>
          <a:bodyPr wrap="none" anchor="ctr"/>
          <a:lstStyle/>
          <a:p>
            <a:pPr algn="ctr" eaLnBrk="0" hangingPunct="0">
              <a:defRPr/>
            </a:pPr>
            <a:r>
              <a:rPr lang="tr-TR" sz="3200" b="1">
                <a:solidFill>
                  <a:srgbClr val="FFFF00"/>
                </a:solidFill>
                <a:latin typeface="Comic Sans MS" pitchFamily="66" charset="0"/>
              </a:rPr>
              <a:t>Risk midir?</a:t>
            </a:r>
            <a:endParaRPr lang="tr-TR" sz="3200">
              <a:solidFill>
                <a:srgbClr val="FFFF00"/>
              </a:solidFill>
              <a:latin typeface="Comic Sans MS" pitchFamily="66" charset="0"/>
            </a:endParaRPr>
          </a:p>
        </p:txBody>
      </p:sp>
    </p:spTree>
    <p:extLst>
      <p:ext uri="{BB962C8B-B14F-4D97-AF65-F5344CB8AC3E}">
        <p14:creationId xmlns:p14="http://schemas.microsoft.com/office/powerpoint/2010/main" val="2017999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2000" fill="hold" grpId="0" nodeType="withEffect">
                                  <p:stCondLst>
                                    <p:cond delay="500"/>
                                  </p:stCondLst>
                                  <p:childTnLst>
                                    <p:animClr clrSpc="hsl" dir="cw">
                                      <p:cBhvr override="childStyle">
                                        <p:cTn id="6" dur="500" fill="hold"/>
                                        <p:tgtEl>
                                          <p:spTgt spid="94215"/>
                                        </p:tgtEl>
                                        <p:attrNameLst>
                                          <p:attrName>style.color</p:attrName>
                                        </p:attrNameLst>
                                      </p:cBhvr>
                                      <p:by>
                                        <p:hsl h="10842353" s="0" l="0"/>
                                      </p:by>
                                    </p:animClr>
                                    <p:animClr clrSpc="hsl" dir="cw">
                                      <p:cBhvr>
                                        <p:cTn id="7" dur="500" fill="hold"/>
                                        <p:tgtEl>
                                          <p:spTgt spid="94215"/>
                                        </p:tgtEl>
                                        <p:attrNameLst>
                                          <p:attrName>fillcolor</p:attrName>
                                        </p:attrNameLst>
                                      </p:cBhvr>
                                      <p:by>
                                        <p:hsl h="10842353" s="0" l="0"/>
                                      </p:by>
                                    </p:animClr>
                                    <p:animClr clrSpc="hsl" dir="cw">
                                      <p:cBhvr>
                                        <p:cTn id="8" dur="500" fill="hold"/>
                                        <p:tgtEl>
                                          <p:spTgt spid="94215"/>
                                        </p:tgtEl>
                                        <p:attrNameLst>
                                          <p:attrName>stroke.color</p:attrName>
                                        </p:attrNameLst>
                                      </p:cBhvr>
                                      <p:by>
                                        <p:hsl h="10842353" s="0" l="0"/>
                                      </p:by>
                                    </p:animClr>
                                    <p:set>
                                      <p:cBhvr>
                                        <p:cTn id="9" dur="500" fill="hold"/>
                                        <p:tgtEl>
                                          <p:spTgt spid="94215"/>
                                        </p:tgtEl>
                                        <p:attrNameLst>
                                          <p:attrName>fill.type</p:attrName>
                                        </p:attrNameLst>
                                      </p:cBhvr>
                                      <p:to>
                                        <p:strVal val="solid"/>
                                      </p:to>
                                    </p:set>
                                  </p:childTnLst>
                                </p:cTn>
                              </p:par>
                              <p:par>
                                <p:cTn id="10" presetID="23" presetClass="emph" presetSubtype="0" repeatCount="2000" fill="hold" grpId="0" nodeType="withEffect">
                                  <p:stCondLst>
                                    <p:cond delay="1000"/>
                                  </p:stCondLst>
                                  <p:childTnLst>
                                    <p:animClr clrSpc="hsl" dir="cw">
                                      <p:cBhvr override="childStyle">
                                        <p:cTn id="11" dur="500" fill="hold"/>
                                        <p:tgtEl>
                                          <p:spTgt spid="94216"/>
                                        </p:tgtEl>
                                        <p:attrNameLst>
                                          <p:attrName>style.color</p:attrName>
                                        </p:attrNameLst>
                                      </p:cBhvr>
                                      <p:by>
                                        <p:hsl h="10842353" s="0" l="0"/>
                                      </p:by>
                                    </p:animClr>
                                    <p:animClr clrSpc="hsl" dir="cw">
                                      <p:cBhvr>
                                        <p:cTn id="12" dur="500" fill="hold"/>
                                        <p:tgtEl>
                                          <p:spTgt spid="94216"/>
                                        </p:tgtEl>
                                        <p:attrNameLst>
                                          <p:attrName>fillcolor</p:attrName>
                                        </p:attrNameLst>
                                      </p:cBhvr>
                                      <p:by>
                                        <p:hsl h="10842353" s="0" l="0"/>
                                      </p:by>
                                    </p:animClr>
                                    <p:animClr clrSpc="hsl" dir="cw">
                                      <p:cBhvr>
                                        <p:cTn id="13" dur="500" fill="hold"/>
                                        <p:tgtEl>
                                          <p:spTgt spid="94216"/>
                                        </p:tgtEl>
                                        <p:attrNameLst>
                                          <p:attrName>stroke.color</p:attrName>
                                        </p:attrNameLst>
                                      </p:cBhvr>
                                      <p:by>
                                        <p:hsl h="10842353" s="0" l="0"/>
                                      </p:by>
                                    </p:animClr>
                                    <p:set>
                                      <p:cBhvr>
                                        <p:cTn id="14" dur="500" fill="hold"/>
                                        <p:tgtEl>
                                          <p:spTgt spid="942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5" grpId="0" animBg="1"/>
      <p:bldP spid="9421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457200" y="292100"/>
            <a:ext cx="8229600" cy="615950"/>
          </a:xfrm>
          <a:prstGeom prst="rect">
            <a:avLst/>
          </a:prstGeom>
          <a:noFill/>
          <a:ln w="9525">
            <a:noFill/>
            <a:miter lim="800000"/>
            <a:headEnd/>
            <a:tailEnd/>
          </a:ln>
        </p:spPr>
        <p:txBody>
          <a:bodyPr anchor="ctr"/>
          <a:lstStyle/>
          <a:p>
            <a:pPr algn="r"/>
            <a:r>
              <a:rPr lang="tr-TR" sz="3600" b="1">
                <a:solidFill>
                  <a:srgbClr val="FF0000"/>
                </a:solidFill>
                <a:latin typeface="Comic Sans MS" pitchFamily="66" charset="0"/>
              </a:rPr>
              <a:t>Tehlike</a:t>
            </a:r>
            <a:r>
              <a:rPr lang="tr-TR" sz="3600" b="1">
                <a:latin typeface="Comic Sans MS" pitchFamily="66" charset="0"/>
              </a:rPr>
              <a:t> ve </a:t>
            </a:r>
            <a:r>
              <a:rPr lang="tr-TR" sz="3600" b="1">
                <a:solidFill>
                  <a:srgbClr val="FF0000"/>
                </a:solidFill>
                <a:latin typeface="Comic Sans MS" pitchFamily="66" charset="0"/>
              </a:rPr>
              <a:t>Risk</a:t>
            </a:r>
            <a:r>
              <a:rPr lang="tr-TR" sz="3600" b="1">
                <a:latin typeface="Comic Sans MS" pitchFamily="66" charset="0"/>
              </a:rPr>
              <a:t> Kavramları</a:t>
            </a:r>
          </a:p>
        </p:txBody>
      </p:sp>
      <p:sp>
        <p:nvSpPr>
          <p:cNvPr id="95237" name="Rectangle 5"/>
          <p:cNvSpPr>
            <a:spLocks noChangeArrowheads="1"/>
          </p:cNvSpPr>
          <p:nvPr/>
        </p:nvSpPr>
        <p:spPr bwMode="auto">
          <a:xfrm>
            <a:off x="179512" y="1628775"/>
            <a:ext cx="4254376" cy="2244725"/>
          </a:xfrm>
          <a:prstGeom prst="rect">
            <a:avLst/>
          </a:prstGeom>
          <a:noFill/>
          <a:ln w="9525">
            <a:noFill/>
            <a:miter lim="800000"/>
            <a:headEnd/>
            <a:tailEnd/>
          </a:ln>
        </p:spPr>
        <p:txBody>
          <a:bodyPr/>
          <a:lstStyle/>
          <a:p>
            <a:pPr marL="342900" indent="-342900">
              <a:lnSpc>
                <a:spcPct val="90000"/>
              </a:lnSpc>
              <a:spcBef>
                <a:spcPct val="20000"/>
              </a:spcBef>
              <a:buClr>
                <a:schemeClr val="tx2"/>
              </a:buClr>
              <a:buSzPct val="85000"/>
              <a:buFont typeface="Wingdings" pitchFamily="2" charset="2"/>
              <a:buChar char="Ø"/>
            </a:pPr>
            <a:r>
              <a:rPr lang="tr-TR" sz="3300" b="1" dirty="0">
                <a:latin typeface="Comic Sans MS" pitchFamily="66" charset="0"/>
              </a:rPr>
              <a:t>Bu durum için köpek balığı sadece bir </a:t>
            </a:r>
            <a:r>
              <a:rPr lang="tr-TR" sz="3300" b="1" dirty="0">
                <a:solidFill>
                  <a:srgbClr val="FF0000"/>
                </a:solidFill>
                <a:latin typeface="Comic Sans MS" pitchFamily="66" charset="0"/>
              </a:rPr>
              <a:t>TEHLİKEDİR.</a:t>
            </a:r>
          </a:p>
          <a:p>
            <a:pPr marL="342900" indent="-342900">
              <a:lnSpc>
                <a:spcPct val="90000"/>
              </a:lnSpc>
              <a:spcBef>
                <a:spcPct val="20000"/>
              </a:spcBef>
              <a:buClr>
                <a:schemeClr val="tx2"/>
              </a:buClr>
              <a:buSzPct val="85000"/>
              <a:buFont typeface="Wingdings" pitchFamily="2" charset="2"/>
              <a:buChar char="Ø"/>
            </a:pPr>
            <a:endParaRPr lang="tr-TR" sz="2000" dirty="0">
              <a:latin typeface="Comic Sans MS" pitchFamily="66" charset="0"/>
            </a:endParaRPr>
          </a:p>
        </p:txBody>
      </p:sp>
      <p:pic>
        <p:nvPicPr>
          <p:cNvPr id="17412" name="Picture 6"/>
          <p:cNvPicPr>
            <a:picLocks noChangeArrowheads="1"/>
          </p:cNvPicPr>
          <p:nvPr/>
        </p:nvPicPr>
        <p:blipFill>
          <a:blip r:embed="rId2" cstate="print"/>
          <a:srcRect/>
          <a:stretch>
            <a:fillRect/>
          </a:stretch>
        </p:blipFill>
        <p:spPr bwMode="auto">
          <a:xfrm rot="10800000" flipV="1">
            <a:off x="3635375" y="1219200"/>
            <a:ext cx="3505200" cy="4800600"/>
          </a:xfrm>
          <a:prstGeom prst="rect">
            <a:avLst/>
          </a:prstGeom>
          <a:noFill/>
          <a:ln w="9525">
            <a:noFill/>
            <a:miter lim="800000"/>
            <a:headEnd/>
            <a:tailEnd/>
          </a:ln>
        </p:spPr>
      </p:pic>
      <p:sp>
        <p:nvSpPr>
          <p:cNvPr id="95239" name="Rectangle 7"/>
          <p:cNvSpPr>
            <a:spLocks noChangeArrowheads="1"/>
          </p:cNvSpPr>
          <p:nvPr/>
        </p:nvSpPr>
        <p:spPr bwMode="auto">
          <a:xfrm>
            <a:off x="2268538" y="6230938"/>
            <a:ext cx="6748462" cy="457200"/>
          </a:xfrm>
          <a:prstGeom prst="rect">
            <a:avLst/>
          </a:prstGeom>
          <a:noFill/>
          <a:ln w="9525">
            <a:noFill/>
            <a:miter lim="800000"/>
            <a:headEnd/>
            <a:tailEnd/>
          </a:ln>
        </p:spPr>
        <p:txBody>
          <a:bodyPr wrap="none">
            <a:spAutoFit/>
          </a:bodyPr>
          <a:lstStyle/>
          <a:p>
            <a:r>
              <a:rPr lang="tr-TR" sz="2400" b="1" i="1">
                <a:solidFill>
                  <a:srgbClr val="FF0000"/>
                </a:solidFill>
                <a:latin typeface="Comic Sans MS" pitchFamily="66" charset="0"/>
              </a:rPr>
              <a:t>RESİMDE  BAŞKA TEHLİKE  VAR MIDIR ?</a:t>
            </a:r>
          </a:p>
        </p:txBody>
      </p:sp>
      <p:pic>
        <p:nvPicPr>
          <p:cNvPr id="17414" name="Picture 8"/>
          <p:cNvPicPr>
            <a:picLocks noChangeArrowheads="1"/>
          </p:cNvPicPr>
          <p:nvPr/>
        </p:nvPicPr>
        <p:blipFill>
          <a:blip r:embed="rId3" cstate="print"/>
          <a:srcRect/>
          <a:stretch>
            <a:fillRect/>
          </a:stretch>
        </p:blipFill>
        <p:spPr bwMode="auto">
          <a:xfrm rot="8230296" flipH="1" flipV="1">
            <a:off x="7392988" y="4852988"/>
            <a:ext cx="1235075" cy="1455737"/>
          </a:xfrm>
          <a:prstGeom prst="rect">
            <a:avLst/>
          </a:prstGeom>
          <a:noFill/>
          <a:ln w="9525">
            <a:noFill/>
            <a:miter lim="800000"/>
            <a:headEnd/>
            <a:tailEnd/>
          </a:ln>
        </p:spPr>
      </p:pic>
      <p:sp>
        <p:nvSpPr>
          <p:cNvPr id="95241" name="Rectangle 9"/>
          <p:cNvSpPr>
            <a:spLocks noChangeArrowheads="1"/>
          </p:cNvSpPr>
          <p:nvPr/>
        </p:nvSpPr>
        <p:spPr bwMode="ltGray">
          <a:xfrm>
            <a:off x="323529" y="3860800"/>
            <a:ext cx="3672210" cy="1615827"/>
          </a:xfrm>
          <a:prstGeom prst="rect">
            <a:avLst/>
          </a:prstGeom>
          <a:noFill/>
          <a:ln w="9525" algn="ctr">
            <a:noFill/>
            <a:miter lim="800000"/>
            <a:headEnd/>
            <a:tailEnd/>
          </a:ln>
        </p:spPr>
        <p:txBody>
          <a:bodyPr wrap="square">
            <a:spAutoFit/>
          </a:bodyPr>
          <a:lstStyle/>
          <a:p>
            <a:pPr>
              <a:buClr>
                <a:schemeClr val="tx2"/>
              </a:buClr>
              <a:buSzPct val="85000"/>
              <a:buFont typeface="Wingdings" pitchFamily="2" charset="2"/>
              <a:buChar char="Ø"/>
            </a:pPr>
            <a:r>
              <a:rPr lang="tr-TR" sz="3300" b="1" dirty="0">
                <a:latin typeface="Comic Sans MS" pitchFamily="66" charset="0"/>
              </a:rPr>
              <a:t>Suya girerseniz köpek balığı bir </a:t>
            </a:r>
            <a:r>
              <a:rPr lang="tr-TR" sz="3300" b="1" dirty="0">
                <a:solidFill>
                  <a:srgbClr val="0000FF"/>
                </a:solidFill>
                <a:latin typeface="Comic Sans MS" pitchFamily="66" charset="0"/>
              </a:rPr>
              <a:t>RİSK</a:t>
            </a:r>
            <a:r>
              <a:rPr lang="tr-TR" sz="3300" b="1" dirty="0">
                <a:solidFill>
                  <a:srgbClr val="FFCC00"/>
                </a:solidFill>
                <a:latin typeface="Comic Sans MS" pitchFamily="66" charset="0"/>
              </a:rPr>
              <a:t> </a:t>
            </a:r>
            <a:r>
              <a:rPr lang="tr-TR" sz="3300" b="1" dirty="0">
                <a:latin typeface="Comic Sans MS" pitchFamily="66" charset="0"/>
              </a:rPr>
              <a:t> olur.</a:t>
            </a:r>
          </a:p>
        </p:txBody>
      </p:sp>
      <p:sp>
        <p:nvSpPr>
          <p:cNvPr id="17416" name="7 Slayt Numarası Yer Tutucusu"/>
          <p:cNvSpPr>
            <a:spLocks noGrp="1"/>
          </p:cNvSpPr>
          <p:nvPr>
            <p:ph type="sldNum" sz="quarter" idx="11"/>
          </p:nvPr>
        </p:nvSpPr>
        <p:spPr>
          <a:noFill/>
        </p:spPr>
        <p:txBody>
          <a:bodyPr/>
          <a:lstStyle/>
          <a:p>
            <a:fld id="{1CC0D9DC-6E7A-4D38-AC7C-2F66FAA38E6C}" type="slidenum">
              <a:rPr lang="en-US" smtClean="0"/>
              <a:pPr/>
              <a:t>127</a:t>
            </a:fld>
            <a:endParaRPr lang="en-US" smtClean="0"/>
          </a:p>
        </p:txBody>
      </p:sp>
    </p:spTree>
    <p:extLst>
      <p:ext uri="{BB962C8B-B14F-4D97-AF65-F5344CB8AC3E}">
        <p14:creationId xmlns:p14="http://schemas.microsoft.com/office/powerpoint/2010/main" val="2563278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500"/>
                                  </p:stCondLst>
                                  <p:childTnLst>
                                    <p:set>
                                      <p:cBhvr>
                                        <p:cTn id="6" dur="1" fill="hold">
                                          <p:stCondLst>
                                            <p:cond delay="0"/>
                                          </p:stCondLst>
                                        </p:cTn>
                                        <p:tgtEl>
                                          <p:spTgt spid="95237"/>
                                        </p:tgtEl>
                                        <p:attrNameLst>
                                          <p:attrName>style.visibility</p:attrName>
                                        </p:attrNameLst>
                                      </p:cBhvr>
                                      <p:to>
                                        <p:strVal val="visible"/>
                                      </p:to>
                                    </p:set>
                                    <p:anim to="" calcmode="lin" valueType="num">
                                      <p:cBhvr>
                                        <p:cTn id="7" dur="1" fill="hold"/>
                                        <p:tgtEl>
                                          <p:spTgt spid="95237"/>
                                        </p:tgtEl>
                                        <p:attrNameLst>
                                          <p:attrName/>
                                        </p:attrNameLst>
                                      </p:cBhvr>
                                    </p:anim>
                                  </p:childTnLst>
                                </p:cTn>
                              </p:par>
                            </p:childTnLst>
                          </p:cTn>
                        </p:par>
                        <p:par>
                          <p:cTn id="8" fill="hold" nodeType="afterGroup">
                            <p:stCondLst>
                              <p:cond delay="500"/>
                            </p:stCondLst>
                            <p:childTnLst>
                              <p:par>
                                <p:cTn id="9" presetID="2" presetClass="entr" presetSubtype="4" fill="hold" grpId="0" nodeType="afterEffect">
                                  <p:stCondLst>
                                    <p:cond delay="5000"/>
                                  </p:stCondLst>
                                  <p:childTnLst>
                                    <p:set>
                                      <p:cBhvr>
                                        <p:cTn id="10" dur="1" fill="hold">
                                          <p:stCondLst>
                                            <p:cond delay="0"/>
                                          </p:stCondLst>
                                        </p:cTn>
                                        <p:tgtEl>
                                          <p:spTgt spid="95241"/>
                                        </p:tgtEl>
                                        <p:attrNameLst>
                                          <p:attrName>style.visibility</p:attrName>
                                        </p:attrNameLst>
                                      </p:cBhvr>
                                      <p:to>
                                        <p:strVal val="visible"/>
                                      </p:to>
                                    </p:set>
                                    <p:anim calcmode="lin" valueType="num">
                                      <p:cBhvr additive="base">
                                        <p:cTn id="11" dur="500" fill="hold"/>
                                        <p:tgtEl>
                                          <p:spTgt spid="95241"/>
                                        </p:tgtEl>
                                        <p:attrNameLst>
                                          <p:attrName>ppt_x</p:attrName>
                                        </p:attrNameLst>
                                      </p:cBhvr>
                                      <p:tavLst>
                                        <p:tav tm="0">
                                          <p:val>
                                            <p:strVal val="#ppt_x"/>
                                          </p:val>
                                        </p:tav>
                                        <p:tav tm="100000">
                                          <p:val>
                                            <p:strVal val="#ppt_x"/>
                                          </p:val>
                                        </p:tav>
                                      </p:tavLst>
                                    </p:anim>
                                    <p:anim calcmode="lin" valueType="num">
                                      <p:cBhvr additive="base">
                                        <p:cTn id="12" dur="500" fill="hold"/>
                                        <p:tgtEl>
                                          <p:spTgt spid="95241"/>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6000"/>
                            </p:stCondLst>
                            <p:childTnLst>
                              <p:par>
                                <p:cTn id="14" presetID="39" presetClass="entr" presetSubtype="0" accel="100000" fill="hold" grpId="0" nodeType="afterEffect">
                                  <p:stCondLst>
                                    <p:cond delay="5000"/>
                                  </p:stCondLst>
                                  <p:childTnLst>
                                    <p:set>
                                      <p:cBhvr>
                                        <p:cTn id="15" dur="1" fill="hold">
                                          <p:stCondLst>
                                            <p:cond delay="0"/>
                                          </p:stCondLst>
                                        </p:cTn>
                                        <p:tgtEl>
                                          <p:spTgt spid="95239"/>
                                        </p:tgtEl>
                                        <p:attrNameLst>
                                          <p:attrName>style.visibility</p:attrName>
                                        </p:attrNameLst>
                                      </p:cBhvr>
                                      <p:to>
                                        <p:strVal val="visible"/>
                                      </p:to>
                                    </p:set>
                                    <p:anim calcmode="lin" valueType="num">
                                      <p:cBhvr>
                                        <p:cTn id="16" dur="500" fill="hold"/>
                                        <p:tgtEl>
                                          <p:spTgt spid="95239"/>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95239"/>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95239"/>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95239"/>
                                        </p:tgtEl>
                                        <p:attrNameLst>
                                          <p:attrName>ppt_y</p:attrName>
                                        </p:attrNameLst>
                                      </p:cBhvr>
                                      <p:tavLst>
                                        <p:tav tm="0">
                                          <p:val>
                                            <p:strVal val="#ppt_y"/>
                                          </p:val>
                                        </p:tav>
                                        <p:tav tm="100000">
                                          <p:val>
                                            <p:strVal val="#ppt_y"/>
                                          </p:val>
                                        </p:tav>
                                      </p:tavLst>
                                    </p:anim>
                                  </p:childTnLst>
                                </p:cTn>
                              </p:par>
                              <p:par>
                                <p:cTn id="20" presetID="23" presetClass="emph" presetSubtype="0" repeatCount="indefinite" fill="hold" grpId="1" nodeType="withEffect">
                                  <p:stCondLst>
                                    <p:cond delay="500"/>
                                  </p:stCondLst>
                                  <p:endCondLst>
                                    <p:cond evt="onNext" delay="0">
                                      <p:tgtEl>
                                        <p:sldTgt/>
                                      </p:tgtEl>
                                    </p:cond>
                                  </p:endCondLst>
                                  <p:childTnLst>
                                    <p:animClr clrSpc="hsl" dir="cw">
                                      <p:cBhvr override="childStyle">
                                        <p:cTn id="21" dur="500" fill="hold"/>
                                        <p:tgtEl>
                                          <p:spTgt spid="95239"/>
                                        </p:tgtEl>
                                        <p:attrNameLst>
                                          <p:attrName>style.color</p:attrName>
                                        </p:attrNameLst>
                                      </p:cBhvr>
                                      <p:by>
                                        <p:hsl h="10842353" s="0" l="0"/>
                                      </p:by>
                                    </p:animClr>
                                    <p:animClr clrSpc="hsl" dir="cw">
                                      <p:cBhvr>
                                        <p:cTn id="22" dur="500" fill="hold"/>
                                        <p:tgtEl>
                                          <p:spTgt spid="95239"/>
                                        </p:tgtEl>
                                        <p:attrNameLst>
                                          <p:attrName>fillcolor</p:attrName>
                                        </p:attrNameLst>
                                      </p:cBhvr>
                                      <p:by>
                                        <p:hsl h="10842353" s="0" l="0"/>
                                      </p:by>
                                    </p:animClr>
                                    <p:animClr clrSpc="hsl" dir="cw">
                                      <p:cBhvr>
                                        <p:cTn id="23" dur="500" fill="hold"/>
                                        <p:tgtEl>
                                          <p:spTgt spid="95239"/>
                                        </p:tgtEl>
                                        <p:attrNameLst>
                                          <p:attrName>stroke.color</p:attrName>
                                        </p:attrNameLst>
                                      </p:cBhvr>
                                      <p:by>
                                        <p:hsl h="10842353" s="0" l="0"/>
                                      </p:by>
                                    </p:animClr>
                                    <p:set>
                                      <p:cBhvr>
                                        <p:cTn id="24" dur="500" fill="hold"/>
                                        <p:tgtEl>
                                          <p:spTgt spid="952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p:bldP spid="95239" grpId="0"/>
      <p:bldP spid="95239" grpId="1"/>
      <p:bldP spid="9524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1676400" y="120650"/>
            <a:ext cx="7010400" cy="715963"/>
          </a:xfrm>
          <a:prstGeom prst="rect">
            <a:avLst/>
          </a:prstGeom>
          <a:noFill/>
          <a:ln w="9525">
            <a:noFill/>
            <a:miter lim="800000"/>
            <a:headEnd/>
            <a:tailEnd/>
          </a:ln>
        </p:spPr>
        <p:txBody>
          <a:bodyPr anchor="ctr"/>
          <a:lstStyle/>
          <a:p>
            <a:pPr algn="r"/>
            <a:r>
              <a:rPr lang="tr-TR" sz="3600" b="1">
                <a:solidFill>
                  <a:srgbClr val="FF0000"/>
                </a:solidFill>
                <a:latin typeface="Comic Sans MS" pitchFamily="66" charset="0"/>
              </a:rPr>
              <a:t>Tehlike</a:t>
            </a:r>
            <a:r>
              <a:rPr lang="tr-TR" sz="3600" b="1">
                <a:latin typeface="Comic Sans MS" pitchFamily="66" charset="0"/>
              </a:rPr>
              <a:t> ve </a:t>
            </a:r>
            <a:r>
              <a:rPr lang="tr-TR" sz="3600" b="1">
                <a:solidFill>
                  <a:srgbClr val="FF0000"/>
                </a:solidFill>
                <a:latin typeface="Comic Sans MS" pitchFamily="66" charset="0"/>
              </a:rPr>
              <a:t>Risk</a:t>
            </a:r>
            <a:r>
              <a:rPr lang="tr-TR" sz="3600" b="1">
                <a:latin typeface="Comic Sans MS" pitchFamily="66" charset="0"/>
              </a:rPr>
              <a:t> Kavramları</a:t>
            </a:r>
          </a:p>
        </p:txBody>
      </p:sp>
      <p:pic>
        <p:nvPicPr>
          <p:cNvPr id="18435" name="Picture 5"/>
          <p:cNvPicPr>
            <a:picLocks noChangeArrowheads="1"/>
          </p:cNvPicPr>
          <p:nvPr/>
        </p:nvPicPr>
        <p:blipFill>
          <a:blip r:embed="rId2" cstate="print"/>
          <a:srcRect/>
          <a:stretch>
            <a:fillRect/>
          </a:stretch>
        </p:blipFill>
        <p:spPr bwMode="auto">
          <a:xfrm rot="10800000" flipV="1">
            <a:off x="3924300" y="1524000"/>
            <a:ext cx="3276600" cy="4695825"/>
          </a:xfrm>
          <a:prstGeom prst="rect">
            <a:avLst/>
          </a:prstGeom>
          <a:noFill/>
          <a:ln w="9525">
            <a:noFill/>
            <a:miter lim="800000"/>
            <a:headEnd/>
            <a:tailEnd/>
          </a:ln>
        </p:spPr>
      </p:pic>
      <p:pic>
        <p:nvPicPr>
          <p:cNvPr id="18436" name="Picture 6"/>
          <p:cNvPicPr>
            <a:picLocks noChangeArrowheads="1"/>
          </p:cNvPicPr>
          <p:nvPr/>
        </p:nvPicPr>
        <p:blipFill>
          <a:blip r:embed="rId3" cstate="print"/>
          <a:srcRect/>
          <a:stretch>
            <a:fillRect/>
          </a:stretch>
        </p:blipFill>
        <p:spPr bwMode="auto">
          <a:xfrm rot="8230296" flipH="1" flipV="1">
            <a:off x="7575550" y="4845050"/>
            <a:ext cx="1289050" cy="1517650"/>
          </a:xfrm>
          <a:prstGeom prst="rect">
            <a:avLst/>
          </a:prstGeom>
          <a:noFill/>
          <a:ln w="9525">
            <a:noFill/>
            <a:miter lim="800000"/>
            <a:headEnd/>
            <a:tailEnd/>
          </a:ln>
        </p:spPr>
      </p:pic>
      <p:sp>
        <p:nvSpPr>
          <p:cNvPr id="18437" name="Rectangle 7"/>
          <p:cNvSpPr>
            <a:spLocks noChangeArrowheads="1"/>
          </p:cNvSpPr>
          <p:nvPr/>
        </p:nvSpPr>
        <p:spPr bwMode="auto">
          <a:xfrm>
            <a:off x="381000" y="1524000"/>
            <a:ext cx="4191000" cy="4154488"/>
          </a:xfrm>
          <a:prstGeom prst="rect">
            <a:avLst/>
          </a:prstGeom>
          <a:noFill/>
          <a:ln w="9525">
            <a:noFill/>
            <a:miter lim="800000"/>
            <a:headEnd/>
            <a:tailEnd/>
          </a:ln>
        </p:spPr>
        <p:txBody>
          <a:bodyPr>
            <a:spAutoFit/>
          </a:bodyPr>
          <a:lstStyle/>
          <a:p>
            <a:pPr eaLnBrk="0" hangingPunct="0"/>
            <a:r>
              <a:rPr lang="tr-TR" sz="2400" b="1">
                <a:solidFill>
                  <a:srgbClr val="0000FF"/>
                </a:solidFill>
                <a:latin typeface="Comic Sans MS" pitchFamily="66" charset="0"/>
              </a:rPr>
              <a:t>Diğer</a:t>
            </a:r>
            <a:r>
              <a:rPr lang="tr-TR" sz="2400" b="1">
                <a:solidFill>
                  <a:srgbClr val="FFCC00"/>
                </a:solidFill>
                <a:latin typeface="Comic Sans MS" pitchFamily="66" charset="0"/>
              </a:rPr>
              <a:t> </a:t>
            </a:r>
            <a:r>
              <a:rPr lang="tr-TR" sz="2400" b="1">
                <a:solidFill>
                  <a:srgbClr val="FF0000"/>
                </a:solidFill>
                <a:latin typeface="Comic Sans MS" pitchFamily="66" charset="0"/>
              </a:rPr>
              <a:t>tehlikeler</a:t>
            </a:r>
            <a:r>
              <a:rPr lang="tr-TR" sz="2400" b="1">
                <a:solidFill>
                  <a:srgbClr val="FFCC00"/>
                </a:solidFill>
                <a:latin typeface="Comic Sans MS" pitchFamily="66" charset="0"/>
              </a:rPr>
              <a:t> </a:t>
            </a:r>
            <a:r>
              <a:rPr lang="tr-TR" sz="2400" b="1">
                <a:solidFill>
                  <a:srgbClr val="0000FF"/>
                </a:solidFill>
                <a:latin typeface="Comic Sans MS" pitchFamily="66" charset="0"/>
              </a:rPr>
              <a:t>nelerdir?</a:t>
            </a:r>
          </a:p>
          <a:p>
            <a:pPr lvl="1" eaLnBrk="0" hangingPunct="0">
              <a:buFont typeface="Wingdings" pitchFamily="2" charset="2"/>
              <a:buChar char="§"/>
            </a:pPr>
            <a:r>
              <a:rPr lang="tr-TR" sz="2400" b="1">
                <a:latin typeface="Comic Sans MS" pitchFamily="66" charset="0"/>
              </a:rPr>
              <a:t> Hava Durumu</a:t>
            </a:r>
          </a:p>
          <a:p>
            <a:pPr lvl="1" eaLnBrk="0" hangingPunct="0">
              <a:buFont typeface="Wingdings" pitchFamily="2" charset="2"/>
              <a:buChar char="§"/>
            </a:pPr>
            <a:r>
              <a:rPr lang="tr-TR" sz="2400" b="1">
                <a:latin typeface="Comic Sans MS" pitchFamily="66" charset="0"/>
              </a:rPr>
              <a:t> Güneş</a:t>
            </a:r>
          </a:p>
          <a:p>
            <a:pPr lvl="1" eaLnBrk="0" hangingPunct="0">
              <a:buFont typeface="Wingdings" pitchFamily="2" charset="2"/>
              <a:buChar char="§"/>
            </a:pPr>
            <a:r>
              <a:rPr lang="tr-TR" sz="2400" b="1">
                <a:latin typeface="Comic Sans MS" pitchFamily="66" charset="0"/>
              </a:rPr>
              <a:t> Yağmur</a:t>
            </a:r>
          </a:p>
          <a:p>
            <a:pPr lvl="1" eaLnBrk="0" hangingPunct="0">
              <a:buFont typeface="Wingdings" pitchFamily="2" charset="2"/>
              <a:buChar char="§"/>
            </a:pPr>
            <a:r>
              <a:rPr lang="tr-TR" sz="2400" b="1">
                <a:latin typeface="Comic Sans MS" pitchFamily="66" charset="0"/>
              </a:rPr>
              <a:t> Rüzgar</a:t>
            </a:r>
          </a:p>
          <a:p>
            <a:pPr lvl="1" eaLnBrk="0" hangingPunct="0">
              <a:buFont typeface="Wingdings" pitchFamily="2" charset="2"/>
              <a:buChar char="§"/>
            </a:pPr>
            <a:r>
              <a:rPr lang="tr-TR" sz="2400" b="1">
                <a:latin typeface="Comic Sans MS" pitchFamily="66" charset="0"/>
              </a:rPr>
              <a:t> Deniz</a:t>
            </a:r>
          </a:p>
          <a:p>
            <a:pPr lvl="1" eaLnBrk="0" hangingPunct="0">
              <a:buFont typeface="Wingdings" pitchFamily="2" charset="2"/>
              <a:buChar char="§"/>
            </a:pPr>
            <a:r>
              <a:rPr lang="tr-TR" sz="2400" b="1">
                <a:latin typeface="Comic Sans MS" pitchFamily="66" charset="0"/>
              </a:rPr>
              <a:t> Ağaç</a:t>
            </a:r>
          </a:p>
          <a:p>
            <a:pPr lvl="1" eaLnBrk="0" hangingPunct="0">
              <a:buFont typeface="Wingdings" pitchFamily="2" charset="2"/>
              <a:buChar char="§"/>
            </a:pPr>
            <a:r>
              <a:rPr lang="tr-TR" sz="2400" b="1">
                <a:latin typeface="Comic Sans MS" pitchFamily="66" charset="0"/>
              </a:rPr>
              <a:t> Mevsim</a:t>
            </a:r>
          </a:p>
          <a:p>
            <a:pPr lvl="1" eaLnBrk="0" hangingPunct="0">
              <a:buFont typeface="Wingdings" pitchFamily="2" charset="2"/>
              <a:buChar char="§"/>
            </a:pPr>
            <a:r>
              <a:rPr lang="tr-TR" sz="2400" b="1">
                <a:latin typeface="Comic Sans MS" pitchFamily="66" charset="0"/>
              </a:rPr>
              <a:t> Korsanlar</a:t>
            </a:r>
          </a:p>
          <a:p>
            <a:pPr lvl="1" eaLnBrk="0" hangingPunct="0">
              <a:buFont typeface="Wingdings" pitchFamily="2" charset="2"/>
              <a:buChar char="§"/>
            </a:pPr>
            <a:r>
              <a:rPr lang="tr-TR" sz="2400" b="1">
                <a:latin typeface="Comic Sans MS" pitchFamily="66" charset="0"/>
              </a:rPr>
              <a:t> Gel-git</a:t>
            </a:r>
          </a:p>
          <a:p>
            <a:pPr lvl="1" eaLnBrk="0" hangingPunct="0">
              <a:buFont typeface="Wingdings" pitchFamily="2" charset="2"/>
              <a:buChar char="§"/>
            </a:pPr>
            <a:r>
              <a:rPr lang="tr-TR" sz="2400" b="1">
                <a:latin typeface="Comic Sans MS" pitchFamily="66" charset="0"/>
              </a:rPr>
              <a:t> Sağlık</a:t>
            </a:r>
          </a:p>
        </p:txBody>
      </p:sp>
      <p:sp>
        <p:nvSpPr>
          <p:cNvPr id="18438" name="5 Slayt Numarası Yer Tutucusu"/>
          <p:cNvSpPr>
            <a:spLocks noGrp="1"/>
          </p:cNvSpPr>
          <p:nvPr>
            <p:ph type="sldNum" sz="quarter" idx="11"/>
          </p:nvPr>
        </p:nvSpPr>
        <p:spPr>
          <a:noFill/>
        </p:spPr>
        <p:txBody>
          <a:bodyPr/>
          <a:lstStyle/>
          <a:p>
            <a:fld id="{90128273-2F44-449C-BE1B-14B917AB9787}" type="slidenum">
              <a:rPr lang="en-US" smtClean="0"/>
              <a:pPr/>
              <a:t>128</a:t>
            </a:fld>
            <a:endParaRPr lang="en-US" smtClean="0"/>
          </a:p>
        </p:txBody>
      </p:sp>
    </p:spTree>
    <p:extLst>
      <p:ext uri="{BB962C8B-B14F-4D97-AF65-F5344CB8AC3E}">
        <p14:creationId xmlns:p14="http://schemas.microsoft.com/office/powerpoint/2010/main" val="323422474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 name="7 Dikdörtgen"/>
          <p:cNvSpPr/>
          <p:nvPr/>
        </p:nvSpPr>
        <p:spPr>
          <a:xfrm>
            <a:off x="298459" y="1412776"/>
            <a:ext cx="8666029" cy="4785926"/>
          </a:xfrm>
          <a:prstGeom prst="rect">
            <a:avLst/>
          </a:prstGeom>
        </p:spPr>
        <p:txBody>
          <a:bodyPr wrap="square">
            <a:spAutoFit/>
          </a:bodyPr>
          <a:lstStyle/>
          <a:p>
            <a:pPr marL="514350" indent="-514350">
              <a:spcBef>
                <a:spcPct val="20000"/>
              </a:spcBef>
              <a:defRPr/>
            </a:pPr>
            <a:r>
              <a:rPr lang="tr-TR" sz="2500" b="1" dirty="0" smtClean="0"/>
              <a:t>1-</a:t>
            </a:r>
            <a:r>
              <a:rPr lang="tr-TR" sz="2500" dirty="0" smtClean="0">
                <a:solidFill>
                  <a:srgbClr val="FF0000"/>
                </a:solidFill>
              </a:rPr>
              <a:t> </a:t>
            </a:r>
            <a:r>
              <a:rPr lang="tr-TR" sz="2500" b="1" dirty="0" smtClean="0">
                <a:solidFill>
                  <a:srgbClr val="FF0000"/>
                </a:solidFill>
              </a:rPr>
              <a:t>İşveren</a:t>
            </a:r>
            <a:r>
              <a:rPr lang="tr-TR" sz="2500" dirty="0" smtClean="0">
                <a:solidFill>
                  <a:srgbClr val="FF0000"/>
                </a:solidFill>
              </a:rPr>
              <a:t> </a:t>
            </a:r>
            <a:r>
              <a:rPr lang="tr-TR" sz="2500" dirty="0" smtClean="0">
                <a:solidFill>
                  <a:srgbClr val="0000FF"/>
                </a:solidFill>
              </a:rPr>
              <a:t>veya</a:t>
            </a:r>
            <a:r>
              <a:rPr lang="tr-TR" sz="2500" dirty="0" smtClean="0"/>
              <a:t> </a:t>
            </a:r>
            <a:r>
              <a:rPr lang="tr-TR" sz="2500" b="1" dirty="0" smtClean="0">
                <a:solidFill>
                  <a:srgbClr val="FF0000"/>
                </a:solidFill>
              </a:rPr>
              <a:t>işveren vekili.</a:t>
            </a:r>
          </a:p>
          <a:p>
            <a:pPr marL="514350" indent="-514350">
              <a:spcBef>
                <a:spcPct val="20000"/>
              </a:spcBef>
              <a:defRPr/>
            </a:pPr>
            <a:endParaRPr lang="tr-TR" sz="2500" dirty="0" smtClean="0">
              <a:solidFill>
                <a:srgbClr val="FF0000"/>
              </a:solidFill>
            </a:endParaRPr>
          </a:p>
          <a:p>
            <a:pPr>
              <a:defRPr/>
            </a:pPr>
            <a:r>
              <a:rPr lang="tr-TR" sz="2500" b="1" dirty="0" smtClean="0"/>
              <a:t>2-</a:t>
            </a:r>
            <a:r>
              <a:rPr lang="tr-TR" sz="2500" dirty="0" smtClean="0">
                <a:solidFill>
                  <a:srgbClr val="0000FF"/>
                </a:solidFill>
              </a:rPr>
              <a:t>İşyerinde sağlık ve güvenlik hizmetini yürüten </a:t>
            </a:r>
            <a:r>
              <a:rPr lang="tr-TR" sz="2500" b="1" dirty="0" smtClean="0">
                <a:solidFill>
                  <a:srgbClr val="FF0000"/>
                </a:solidFill>
              </a:rPr>
              <a:t>iş güvenliği </a:t>
            </a:r>
          </a:p>
          <a:p>
            <a:pPr>
              <a:defRPr/>
            </a:pPr>
            <a:r>
              <a:rPr lang="tr-TR" sz="2500" b="1" dirty="0">
                <a:solidFill>
                  <a:srgbClr val="FF0000"/>
                </a:solidFill>
              </a:rPr>
              <a:t> </a:t>
            </a:r>
            <a:r>
              <a:rPr lang="tr-TR" sz="2500" b="1" dirty="0" smtClean="0">
                <a:solidFill>
                  <a:srgbClr val="FF0000"/>
                </a:solidFill>
              </a:rPr>
              <a:t>   uzmanları ile işyeri hekimleri.</a:t>
            </a:r>
          </a:p>
          <a:p>
            <a:pPr>
              <a:defRPr/>
            </a:pPr>
            <a:endParaRPr lang="tr-TR" sz="2500" b="1" dirty="0" smtClean="0">
              <a:solidFill>
                <a:srgbClr val="FF0000"/>
              </a:solidFill>
            </a:endParaRPr>
          </a:p>
          <a:p>
            <a:pPr>
              <a:defRPr/>
            </a:pPr>
            <a:r>
              <a:rPr lang="tr-TR" sz="2500" b="1" dirty="0" smtClean="0"/>
              <a:t>3-</a:t>
            </a:r>
            <a:r>
              <a:rPr lang="tr-TR" sz="2500" dirty="0" smtClean="0">
                <a:solidFill>
                  <a:srgbClr val="0000FF"/>
                </a:solidFill>
              </a:rPr>
              <a:t>İşyerindeki </a:t>
            </a:r>
            <a:r>
              <a:rPr lang="tr-TR" sz="2500" b="1" dirty="0" smtClean="0">
                <a:solidFill>
                  <a:srgbClr val="FF0000"/>
                </a:solidFill>
              </a:rPr>
              <a:t>çalışan temsilcileri</a:t>
            </a:r>
            <a:r>
              <a:rPr lang="tr-TR" sz="2500" dirty="0" smtClean="0"/>
              <a:t>.</a:t>
            </a:r>
          </a:p>
          <a:p>
            <a:pPr>
              <a:defRPr/>
            </a:pPr>
            <a:endParaRPr lang="tr-TR" sz="2500" dirty="0" smtClean="0"/>
          </a:p>
          <a:p>
            <a:pPr>
              <a:defRPr/>
            </a:pPr>
            <a:r>
              <a:rPr lang="tr-TR" sz="2500" b="1" dirty="0" smtClean="0"/>
              <a:t>4-</a:t>
            </a:r>
            <a:r>
              <a:rPr lang="tr-TR" sz="2500" dirty="0" smtClean="0">
                <a:solidFill>
                  <a:srgbClr val="0000FF"/>
                </a:solidFill>
              </a:rPr>
              <a:t>İşyerindeki</a:t>
            </a:r>
            <a:r>
              <a:rPr lang="tr-TR" sz="2500" dirty="0" smtClean="0"/>
              <a:t> </a:t>
            </a:r>
            <a:r>
              <a:rPr lang="tr-TR" sz="2500" b="1" dirty="0" smtClean="0">
                <a:solidFill>
                  <a:srgbClr val="FF0000"/>
                </a:solidFill>
              </a:rPr>
              <a:t>destek elemanları</a:t>
            </a:r>
            <a:r>
              <a:rPr lang="tr-TR" sz="2500" dirty="0" smtClean="0"/>
              <a:t>.</a:t>
            </a:r>
          </a:p>
          <a:p>
            <a:pPr>
              <a:defRPr/>
            </a:pPr>
            <a:endParaRPr lang="tr-TR" sz="2500" dirty="0" smtClean="0"/>
          </a:p>
          <a:p>
            <a:pPr>
              <a:defRPr/>
            </a:pPr>
            <a:r>
              <a:rPr lang="tr-TR" sz="2500" b="1" dirty="0" smtClean="0"/>
              <a:t>5-</a:t>
            </a:r>
            <a:r>
              <a:rPr lang="tr-TR" sz="2500" dirty="0" smtClean="0">
                <a:solidFill>
                  <a:srgbClr val="0000FF"/>
                </a:solidFill>
              </a:rPr>
              <a:t>İşyerindeki bütün birimleri temsil edecek şekilde belirlenen ve işyerinde yürütülen çalışmalar, mevcut veya muhtemel tehlike kaynakları ile riskler konusunda </a:t>
            </a:r>
            <a:r>
              <a:rPr lang="tr-TR" sz="2500" b="1" dirty="0" smtClean="0">
                <a:solidFill>
                  <a:srgbClr val="FF0000"/>
                </a:solidFill>
              </a:rPr>
              <a:t>bilgi sahibi çalışanlar.</a:t>
            </a:r>
            <a:endParaRPr lang="tr-TR" sz="2500" b="1" dirty="0">
              <a:solidFill>
                <a:srgbClr val="FF0000"/>
              </a:solidFill>
            </a:endParaRPr>
          </a:p>
        </p:txBody>
      </p:sp>
      <p:sp>
        <p:nvSpPr>
          <p:cNvPr id="5" name="5 Metin kutusu"/>
          <p:cNvSpPr txBox="1"/>
          <p:nvPr/>
        </p:nvSpPr>
        <p:spPr>
          <a:xfrm>
            <a:off x="2051720" y="476672"/>
            <a:ext cx="4824536" cy="523220"/>
          </a:xfrm>
          <a:prstGeom prst="rect">
            <a:avLst/>
          </a:prstGeom>
          <a:noFill/>
        </p:spPr>
        <p:txBody>
          <a:bodyPr wrap="square" rtlCol="0">
            <a:spAutoFit/>
          </a:bodyPr>
          <a:lstStyle/>
          <a:p>
            <a:pPr algn="ctr"/>
            <a:r>
              <a:rPr lang="tr-TR" sz="2800" b="1" dirty="0" smtClean="0">
                <a:solidFill>
                  <a:schemeClr val="tx2">
                    <a:lumMod val="60000"/>
                    <a:lumOff val="40000"/>
                  </a:schemeClr>
                </a:solidFill>
              </a:rPr>
              <a:t>RİSK DEĞERLENDİRMESİ EKİBİ</a:t>
            </a:r>
            <a:endParaRPr lang="tr-TR" sz="2800" b="1" dirty="0">
              <a:solidFill>
                <a:schemeClr val="tx2">
                  <a:lumMod val="60000"/>
                  <a:lumOff val="40000"/>
                </a:schemeClr>
              </a:solidFill>
            </a:endParaRPr>
          </a:p>
        </p:txBody>
      </p:sp>
      <p:sp>
        <p:nvSpPr>
          <p:cNvPr id="7" name="5 Metin kutusu"/>
          <p:cNvSpPr txBox="1"/>
          <p:nvPr/>
        </p:nvSpPr>
        <p:spPr>
          <a:xfrm>
            <a:off x="2195736" y="476672"/>
            <a:ext cx="4459643"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b="1" dirty="0" smtClean="0">
                <a:solidFill>
                  <a:schemeClr val="tx2">
                    <a:lumMod val="60000"/>
                    <a:lumOff val="40000"/>
                  </a:schemeClr>
                </a:solidFill>
              </a:rPr>
              <a:t>RİSK DEĞERLENDİRME EKİBİ</a:t>
            </a:r>
            <a:endParaRPr lang="tr-TR"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52028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GİRİŞ-ÇIKISLAR</a:t>
            </a:r>
            <a:endParaRPr lang="tr-TR" sz="2800" b="1" dirty="0">
              <a:solidFill>
                <a:srgbClr val="FF0000"/>
              </a:solidFill>
              <a:effectLst>
                <a:outerShdw blurRad="38100" dist="38100" dir="2700000" algn="tl">
                  <a:srgbClr val="000000">
                    <a:alpha val="43137"/>
                  </a:srgbClr>
                </a:outerShdw>
              </a:effectLst>
            </a:endParaRPr>
          </a:p>
        </p:txBody>
      </p:sp>
      <p:pic>
        <p:nvPicPr>
          <p:cNvPr id="21506" name="Picture 2" descr="C:\Users\Casper\Desktop\İŞ KAZ\20.jpg"/>
          <p:cNvPicPr>
            <a:picLocks noChangeAspect="1" noChangeArrowheads="1"/>
          </p:cNvPicPr>
          <p:nvPr/>
        </p:nvPicPr>
        <p:blipFill>
          <a:blip r:embed="rId2" cstate="print"/>
          <a:srcRect/>
          <a:stretch>
            <a:fillRect/>
          </a:stretch>
        </p:blipFill>
        <p:spPr bwMode="auto">
          <a:xfrm>
            <a:off x="5148064" y="1800795"/>
            <a:ext cx="3600401" cy="3356397"/>
          </a:xfrm>
          <a:prstGeom prst="rect">
            <a:avLst/>
          </a:prstGeom>
        </p:spPr>
        <p:style>
          <a:lnRef idx="2">
            <a:schemeClr val="accent2"/>
          </a:lnRef>
          <a:fillRef idx="1">
            <a:schemeClr val="lt1"/>
          </a:fillRef>
          <a:effectRef idx="0">
            <a:schemeClr val="accent2"/>
          </a:effectRef>
          <a:fontRef idx="minor">
            <a:schemeClr val="dk1"/>
          </a:fontRef>
        </p:style>
      </p:pic>
      <p:pic>
        <p:nvPicPr>
          <p:cNvPr id="9" name="Picture 3" descr="C:\Users\Casper\Desktop\İŞ KAZ\19.jpg"/>
          <p:cNvPicPr>
            <a:picLocks noChangeAspect="1" noChangeArrowheads="1"/>
          </p:cNvPicPr>
          <p:nvPr/>
        </p:nvPicPr>
        <p:blipFill>
          <a:blip r:embed="rId3" cstate="print"/>
          <a:srcRect/>
          <a:stretch>
            <a:fillRect/>
          </a:stretch>
        </p:blipFill>
        <p:spPr bwMode="auto">
          <a:xfrm>
            <a:off x="323528" y="1412776"/>
            <a:ext cx="4678624" cy="4104456"/>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 name="7 Dikdörtgen"/>
          <p:cNvSpPr/>
          <p:nvPr/>
        </p:nvSpPr>
        <p:spPr>
          <a:xfrm>
            <a:off x="531524" y="4509120"/>
            <a:ext cx="8280920" cy="168661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514350" indent="-514350">
              <a:spcBef>
                <a:spcPct val="20000"/>
              </a:spcBef>
              <a:defRPr/>
            </a:pPr>
            <a:endParaRPr lang="tr-TR" sz="2400" dirty="0" smtClean="0">
              <a:solidFill>
                <a:srgbClr val="FF0000"/>
              </a:solidFill>
            </a:endParaRPr>
          </a:p>
          <a:p>
            <a:pPr marL="514350" indent="-514350">
              <a:spcBef>
                <a:spcPct val="20000"/>
              </a:spcBef>
              <a:defRPr/>
            </a:pPr>
            <a:r>
              <a:rPr lang="tr-TR" sz="2400" dirty="0" smtClean="0">
                <a:solidFill>
                  <a:srgbClr val="FF0000"/>
                </a:solidFill>
              </a:rPr>
              <a:t>Tehlike: </a:t>
            </a:r>
            <a:r>
              <a:rPr lang="tr-TR" sz="2200" dirty="0" smtClean="0">
                <a:solidFill>
                  <a:srgbClr val="0000FF"/>
                </a:solidFill>
              </a:rPr>
              <a:t>İşyerinde var olan ya da dışarıdan gelebilecek, çalışanı veya işyerin etkileyebilecek zarar veya hasar verme potansiyeline denir.</a:t>
            </a:r>
          </a:p>
          <a:p>
            <a:pPr marL="514350" indent="-514350">
              <a:spcBef>
                <a:spcPct val="20000"/>
              </a:spcBef>
              <a:defRPr/>
            </a:pPr>
            <a:endParaRPr lang="tr-TR" sz="2400" b="1" dirty="0" smtClean="0">
              <a:solidFill>
                <a:srgbClr val="0000FF"/>
              </a:solidFill>
            </a:endParaRPr>
          </a:p>
        </p:txBody>
      </p:sp>
      <p:sp>
        <p:nvSpPr>
          <p:cNvPr id="10" name="9 Dikdörtgen"/>
          <p:cNvSpPr/>
          <p:nvPr/>
        </p:nvSpPr>
        <p:spPr>
          <a:xfrm>
            <a:off x="1043608" y="1484784"/>
            <a:ext cx="7776864" cy="2677656"/>
          </a:xfrm>
          <a:prstGeom prst="rect">
            <a:avLst/>
          </a:prstGeom>
        </p:spPr>
        <p:txBody>
          <a:bodyPr wrap="square">
            <a:spAutoFit/>
          </a:bodyPr>
          <a:lstStyle/>
          <a:p>
            <a:r>
              <a:rPr lang="tr-TR" sz="2400" b="1" dirty="0" smtClean="0">
                <a:solidFill>
                  <a:srgbClr val="FF0000"/>
                </a:solidFill>
              </a:rPr>
              <a:t>TEHLİKELERİN TESPİT EDİLMESİ </a:t>
            </a:r>
          </a:p>
          <a:p>
            <a:endParaRPr lang="tr-TR" sz="2400" b="1" dirty="0" smtClean="0">
              <a:solidFill>
                <a:srgbClr val="FF0000"/>
              </a:solidFill>
            </a:endParaRPr>
          </a:p>
          <a:p>
            <a:r>
              <a:rPr lang="tr-TR" sz="2400" b="1" dirty="0" smtClean="0"/>
              <a:t>Şu üç soru tehlikeleri tanımlamamıza olanak tanır;</a:t>
            </a:r>
          </a:p>
          <a:p>
            <a:r>
              <a:rPr lang="tr-TR" sz="2400" b="1" dirty="0" smtClean="0"/>
              <a:t> </a:t>
            </a:r>
          </a:p>
          <a:p>
            <a:r>
              <a:rPr lang="tr-TR" sz="2400" b="1" dirty="0" smtClean="0"/>
              <a:t>1-Tehlike Kaynakları nelerdir? </a:t>
            </a:r>
          </a:p>
          <a:p>
            <a:r>
              <a:rPr lang="tr-TR" sz="2400" b="1" dirty="0" smtClean="0"/>
              <a:t>2-Bu tehlikeden kim yada ne zarar görebilir? </a:t>
            </a:r>
          </a:p>
          <a:p>
            <a:r>
              <a:rPr lang="tr-TR" sz="2400" b="1" dirty="0" smtClean="0"/>
              <a:t>3-Zarar nasıl ortaya çıkabilir?</a:t>
            </a:r>
            <a:endParaRPr lang="tr-TR" sz="2400" b="1" dirty="0"/>
          </a:p>
        </p:txBody>
      </p:sp>
      <p:sp>
        <p:nvSpPr>
          <p:cNvPr id="7" name="5 Metin kutusu"/>
          <p:cNvSpPr txBox="1"/>
          <p:nvPr/>
        </p:nvSpPr>
        <p:spPr>
          <a:xfrm>
            <a:off x="2195736" y="476672"/>
            <a:ext cx="4459643"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b="1" dirty="0" smtClean="0">
                <a:solidFill>
                  <a:schemeClr val="tx2">
                    <a:lumMod val="60000"/>
                    <a:lumOff val="40000"/>
                  </a:schemeClr>
                </a:solidFill>
              </a:rPr>
              <a:t>RİSK DEĞERLENDİRME EKİBİ</a:t>
            </a:r>
            <a:endParaRPr lang="tr-TR"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6 Dikdörtgen"/>
          <p:cNvSpPr/>
          <p:nvPr/>
        </p:nvSpPr>
        <p:spPr>
          <a:xfrm>
            <a:off x="755576" y="1412776"/>
            <a:ext cx="7776864" cy="4893647"/>
          </a:xfrm>
          <a:prstGeom prst="rect">
            <a:avLst/>
          </a:prstGeom>
        </p:spPr>
        <p:txBody>
          <a:bodyPr wrap="square">
            <a:spAutoFit/>
          </a:bodyPr>
          <a:lstStyle/>
          <a:p>
            <a:r>
              <a:rPr lang="tr-TR" sz="2400" b="1" dirty="0" smtClean="0">
                <a:solidFill>
                  <a:srgbClr val="FF0000"/>
                </a:solidFill>
              </a:rPr>
              <a:t>RİSKLERDEN KİM YADA NELER ETKİLENEBİLR? </a:t>
            </a:r>
          </a:p>
          <a:p>
            <a:endParaRPr lang="tr-TR" sz="2400" b="1" dirty="0" smtClean="0">
              <a:solidFill>
                <a:srgbClr val="FF0000"/>
              </a:solidFill>
            </a:endParaRPr>
          </a:p>
          <a:p>
            <a:r>
              <a:rPr lang="tr-TR" sz="2400" b="1" dirty="0" smtClean="0"/>
              <a:t>• Çalışanlar, </a:t>
            </a:r>
          </a:p>
          <a:p>
            <a:pPr>
              <a:buFont typeface="Arial" pitchFamily="34" charset="0"/>
              <a:buChar char="•"/>
            </a:pPr>
            <a:r>
              <a:rPr lang="tr-TR" sz="2400" b="1" dirty="0" smtClean="0"/>
              <a:t> Öğrenciler,</a:t>
            </a:r>
          </a:p>
          <a:p>
            <a:pPr>
              <a:buFont typeface="Arial" pitchFamily="34" charset="0"/>
              <a:buChar char="•"/>
            </a:pPr>
            <a:r>
              <a:rPr lang="tr-TR" sz="2400" b="1" dirty="0" smtClean="0"/>
              <a:t> Stajyerler</a:t>
            </a:r>
          </a:p>
          <a:p>
            <a:r>
              <a:rPr lang="tr-TR" sz="2400" b="1" dirty="0" smtClean="0"/>
              <a:t>• Çevrede bulunanlar, </a:t>
            </a:r>
          </a:p>
          <a:p>
            <a:r>
              <a:rPr lang="tr-TR" sz="2400" b="1" dirty="0" smtClean="0"/>
              <a:t>• Toplum, </a:t>
            </a:r>
          </a:p>
          <a:p>
            <a:r>
              <a:rPr lang="tr-TR" sz="2400" b="1" dirty="0" smtClean="0"/>
              <a:t>• Çevre, </a:t>
            </a:r>
          </a:p>
          <a:p>
            <a:r>
              <a:rPr lang="tr-TR" sz="2400" b="1" dirty="0" smtClean="0"/>
              <a:t>• Üretim, </a:t>
            </a:r>
          </a:p>
          <a:p>
            <a:r>
              <a:rPr lang="tr-TR" sz="2400" b="1" dirty="0" smtClean="0"/>
              <a:t>• Mülk, </a:t>
            </a:r>
          </a:p>
          <a:p>
            <a:r>
              <a:rPr lang="tr-TR" sz="2400" b="1" dirty="0" smtClean="0"/>
              <a:t>• İtibar, </a:t>
            </a:r>
          </a:p>
          <a:p>
            <a:r>
              <a:rPr lang="tr-TR" sz="2400" b="1" dirty="0" smtClean="0"/>
              <a:t>• Ortaklar, </a:t>
            </a:r>
          </a:p>
          <a:p>
            <a:r>
              <a:rPr lang="tr-TR" sz="2400" b="1" dirty="0" smtClean="0"/>
              <a:t>• Müşteriler v.b </a:t>
            </a:r>
          </a:p>
        </p:txBody>
      </p:sp>
      <p:sp>
        <p:nvSpPr>
          <p:cNvPr id="5" name="5 Metin kutusu"/>
          <p:cNvSpPr txBox="1"/>
          <p:nvPr/>
        </p:nvSpPr>
        <p:spPr>
          <a:xfrm>
            <a:off x="2195736" y="476672"/>
            <a:ext cx="4459643"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b="1" dirty="0" smtClean="0">
                <a:solidFill>
                  <a:schemeClr val="tx2">
                    <a:lumMod val="60000"/>
                    <a:lumOff val="40000"/>
                  </a:schemeClr>
                </a:solidFill>
              </a:rPr>
              <a:t>RİSK DEĞERLENDİRME EKİBİ</a:t>
            </a:r>
            <a:endParaRPr lang="tr-TR"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9" name="8 Dikdörtgen"/>
          <p:cNvSpPr/>
          <p:nvPr/>
        </p:nvSpPr>
        <p:spPr>
          <a:xfrm>
            <a:off x="307975" y="3429000"/>
            <a:ext cx="8224465" cy="1200329"/>
          </a:xfrm>
          <a:prstGeom prst="rect">
            <a:avLst/>
          </a:prstGeom>
        </p:spPr>
        <p:txBody>
          <a:bodyPr wrap="square">
            <a:spAutoFit/>
          </a:bodyPr>
          <a:lstStyle/>
          <a:p>
            <a:pPr marL="514350" indent="-514350">
              <a:spcBef>
                <a:spcPct val="20000"/>
              </a:spcBef>
              <a:defRPr/>
            </a:pPr>
            <a:r>
              <a:rPr lang="tr-TR" sz="2400" dirty="0" smtClean="0">
                <a:solidFill>
                  <a:srgbClr val="0000FF"/>
                </a:solidFill>
              </a:rPr>
              <a:t>	</a:t>
            </a:r>
            <a:r>
              <a:rPr lang="tr-TR" sz="2400" dirty="0" smtClean="0"/>
              <a:t>Tehlikelerden kaynaklanan riskin büyüklüğünü tahmin etmek ve mevcut kontrollerin yeterliliğini dikkate alarak riskin </a:t>
            </a:r>
            <a:r>
              <a:rPr lang="tr-TR" sz="2400" u="sng" dirty="0" smtClean="0">
                <a:solidFill>
                  <a:srgbClr val="FF0000"/>
                </a:solidFill>
              </a:rPr>
              <a:t>kabul edilebilir </a:t>
            </a:r>
            <a:r>
              <a:rPr lang="tr-TR" sz="2400" dirty="0" smtClean="0"/>
              <a:t>olup olmadığına karar vermek </a:t>
            </a:r>
            <a:endParaRPr lang="tr-TR" sz="2400" dirty="0"/>
          </a:p>
        </p:txBody>
      </p:sp>
      <p:sp>
        <p:nvSpPr>
          <p:cNvPr id="10" name="9 Dikdörtgen"/>
          <p:cNvSpPr/>
          <p:nvPr/>
        </p:nvSpPr>
        <p:spPr>
          <a:xfrm>
            <a:off x="539552" y="1988840"/>
            <a:ext cx="7776864" cy="830997"/>
          </a:xfrm>
          <a:prstGeom prst="rect">
            <a:avLst/>
          </a:prstGeom>
        </p:spPr>
        <p:txBody>
          <a:bodyPr wrap="square">
            <a:spAutoFit/>
          </a:bodyPr>
          <a:lstStyle/>
          <a:p>
            <a:pPr marL="514350" indent="-514350">
              <a:spcBef>
                <a:spcPct val="20000"/>
              </a:spcBef>
              <a:defRPr/>
            </a:pPr>
            <a:r>
              <a:rPr lang="tr-TR" sz="2400" b="1" dirty="0" smtClean="0">
                <a:solidFill>
                  <a:srgbClr val="FF0000"/>
                </a:solidFill>
              </a:rPr>
              <a:t>Risk: </a:t>
            </a:r>
            <a:r>
              <a:rPr lang="tr-TR" sz="2400" b="1" dirty="0" smtClean="0">
                <a:solidFill>
                  <a:srgbClr val="0000FF"/>
                </a:solidFill>
              </a:rPr>
              <a:t>Tehlikeden kaynaklanacak kayıp, yaralanma ya da başka zararlı sonuç meydana gelme ihtimaline denir.</a:t>
            </a:r>
            <a:endParaRPr lang="tr-TR" sz="2400" b="1" dirty="0">
              <a:solidFill>
                <a:srgbClr val="0000FF"/>
              </a:solidFill>
            </a:endParaRPr>
          </a:p>
        </p:txBody>
      </p:sp>
      <p:sp>
        <p:nvSpPr>
          <p:cNvPr id="7" name="5 Metin kutusu"/>
          <p:cNvSpPr txBox="1"/>
          <p:nvPr/>
        </p:nvSpPr>
        <p:spPr>
          <a:xfrm>
            <a:off x="2195736" y="476672"/>
            <a:ext cx="4459643"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b="1" dirty="0" smtClean="0">
                <a:solidFill>
                  <a:schemeClr val="tx2">
                    <a:lumMod val="60000"/>
                    <a:lumOff val="40000"/>
                  </a:schemeClr>
                </a:solidFill>
              </a:rPr>
              <a:t>RİSK DEĞERLENDİRME EKİBİ</a:t>
            </a:r>
            <a:endParaRPr lang="tr-TR"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 name="7 Dikdörtgen"/>
          <p:cNvSpPr/>
          <p:nvPr/>
        </p:nvSpPr>
        <p:spPr>
          <a:xfrm>
            <a:off x="683568" y="1628800"/>
            <a:ext cx="7776864" cy="1200329"/>
          </a:xfrm>
          <a:prstGeom prst="rect">
            <a:avLst/>
          </a:prstGeom>
        </p:spPr>
        <p:txBody>
          <a:bodyPr wrap="square">
            <a:spAutoFit/>
          </a:bodyPr>
          <a:lstStyle/>
          <a:p>
            <a:r>
              <a:rPr lang="tr-TR" sz="2400" b="1" dirty="0" smtClean="0">
                <a:solidFill>
                  <a:srgbClr val="FF0000"/>
                </a:solidFill>
              </a:rPr>
              <a:t>Kabul edilebilir risk: </a:t>
            </a:r>
          </a:p>
          <a:p>
            <a:r>
              <a:rPr lang="tr-TR" sz="2400" dirty="0" smtClean="0">
                <a:solidFill>
                  <a:srgbClr val="0000FF"/>
                </a:solidFill>
              </a:rPr>
              <a:t>Kuruluşun yasal zorunluluklara ve kendi İSG politikasına göre, tahammül edebileceği düzeye indirilmiş risk. </a:t>
            </a:r>
            <a:endParaRPr lang="tr-TR" sz="2400" b="1" dirty="0">
              <a:solidFill>
                <a:srgbClr val="0000FF"/>
              </a:solidFill>
            </a:endParaRPr>
          </a:p>
        </p:txBody>
      </p:sp>
      <p:pic>
        <p:nvPicPr>
          <p:cNvPr id="2051" name="Picture 3" descr="C:\Users\Casper\Desktop\İŞ KAZ\39.jpg"/>
          <p:cNvPicPr>
            <a:picLocks noChangeAspect="1" noChangeArrowheads="1"/>
          </p:cNvPicPr>
          <p:nvPr/>
        </p:nvPicPr>
        <p:blipFill>
          <a:blip r:embed="rId2" cstate="print"/>
          <a:srcRect/>
          <a:stretch>
            <a:fillRect/>
          </a:stretch>
        </p:blipFill>
        <p:spPr bwMode="auto">
          <a:xfrm>
            <a:off x="323528" y="2833819"/>
            <a:ext cx="4104456" cy="3547509"/>
          </a:xfrm>
          <a:prstGeom prst="rect">
            <a:avLst/>
          </a:prstGeom>
          <a:noFill/>
        </p:spPr>
      </p:pic>
      <p:graphicFrame>
        <p:nvGraphicFramePr>
          <p:cNvPr id="9" name="8 Tablo"/>
          <p:cNvGraphicFramePr>
            <a:graphicFrameLocks noGrp="1"/>
          </p:cNvGraphicFramePr>
          <p:nvPr>
            <p:extLst>
              <p:ext uri="{D42A27DB-BD31-4B8C-83A1-F6EECF244321}">
                <p14:modId xmlns:p14="http://schemas.microsoft.com/office/powerpoint/2010/main" val="4034227686"/>
              </p:ext>
            </p:extLst>
          </p:nvPr>
        </p:nvGraphicFramePr>
        <p:xfrm>
          <a:off x="3995936" y="3284984"/>
          <a:ext cx="4608513" cy="2592288"/>
        </p:xfrm>
        <a:graphic>
          <a:graphicData uri="http://schemas.openxmlformats.org/drawingml/2006/table">
            <a:tbl>
              <a:tblPr/>
              <a:tblGrid>
                <a:gridCol w="1696110"/>
                <a:gridCol w="2912403"/>
              </a:tblGrid>
              <a:tr h="864096">
                <a:tc>
                  <a:txBody>
                    <a:bodyPr/>
                    <a:lstStyle/>
                    <a:p>
                      <a:pPr algn="ctr" fontAlgn="ctr"/>
                      <a:r>
                        <a:rPr lang="tr-TR" sz="1400" b="1" i="0" u="none" strike="noStrike" dirty="0">
                          <a:solidFill>
                            <a:srgbClr val="000000"/>
                          </a:solidFill>
                          <a:latin typeface="Calibri"/>
                        </a:rPr>
                        <a:t>(Y) Yüksek Seviye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tr-TR" sz="1400" b="1" i="0" u="none" strike="noStrike" dirty="0">
                          <a:solidFill>
                            <a:srgbClr val="000000"/>
                          </a:solidFill>
                          <a:latin typeface="Calibri"/>
                        </a:rPr>
                        <a:t>Aşırı Yüksek Seviye Risk</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54195">
                <a:tc>
                  <a:txBody>
                    <a:bodyPr/>
                    <a:lstStyle/>
                    <a:p>
                      <a:pPr algn="ctr" fontAlgn="ctr"/>
                      <a:r>
                        <a:rPr lang="tr-TR" sz="1600" b="1" i="0" u="none" strike="noStrike" dirty="0">
                          <a:solidFill>
                            <a:srgbClr val="000000"/>
                          </a:solidFill>
                          <a:latin typeface="Calibri"/>
                        </a:rPr>
                        <a:t>(O) Orta Risk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600" b="1" i="0" u="none" strike="noStrike" dirty="0">
                          <a:solidFill>
                            <a:srgbClr val="000000"/>
                          </a:solidFill>
                          <a:latin typeface="Calibri"/>
                        </a:rPr>
                        <a:t>Yönetimin sorumluluğu </a:t>
                      </a:r>
                      <a:r>
                        <a:rPr lang="tr-TR" sz="1600" b="1" i="0" u="none" strike="noStrike" dirty="0" smtClean="0">
                          <a:solidFill>
                            <a:srgbClr val="000000"/>
                          </a:solidFill>
                          <a:latin typeface="Calibri"/>
                        </a:rPr>
                        <a:t>açıkça </a:t>
                      </a:r>
                      <a:r>
                        <a:rPr lang="tr-TR" sz="1600" b="1" i="0" u="none" strike="noStrike" dirty="0">
                          <a:solidFill>
                            <a:srgbClr val="000000"/>
                          </a:solidFill>
                          <a:latin typeface="Calibri"/>
                        </a:rPr>
                        <a:t>belirlenmelidir</a:t>
                      </a:r>
                      <a:r>
                        <a:rPr lang="tr-TR" sz="1600" b="1" i="0" u="none" strike="noStrike" dirty="0" smtClean="0">
                          <a:solidFill>
                            <a:srgbClr val="000000"/>
                          </a:solidFill>
                          <a:latin typeface="Calibri"/>
                        </a:rPr>
                        <a:t>.</a:t>
                      </a:r>
                      <a:endParaRPr lang="tr-TR" sz="16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3997">
                <a:tc>
                  <a:txBody>
                    <a:bodyPr/>
                    <a:lstStyle/>
                    <a:p>
                      <a:pPr algn="ctr" fontAlgn="ctr"/>
                      <a:r>
                        <a:rPr lang="tr-TR" sz="1600" b="1" i="0" u="none" strike="noStrike" dirty="0">
                          <a:solidFill>
                            <a:srgbClr val="000000"/>
                          </a:solidFill>
                          <a:latin typeface="Calibri"/>
                        </a:rPr>
                        <a:t>(D) Düşük </a:t>
                      </a:r>
                      <a:r>
                        <a:rPr lang="tr-TR" sz="1600" b="1" i="0" u="none" strike="noStrike" dirty="0" smtClean="0">
                          <a:solidFill>
                            <a:srgbClr val="000000"/>
                          </a:solidFill>
                          <a:latin typeface="Calibri"/>
                        </a:rPr>
                        <a:t>Risk</a:t>
                      </a:r>
                      <a:r>
                        <a:rPr lang="tr-TR" sz="1600" b="1" i="0" u="none" strike="noStrike" dirty="0">
                          <a:solidFill>
                            <a:srgbClr val="000000"/>
                          </a:solidFill>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tr-TR" sz="1600" b="1" i="0" u="none" strike="noStrike" dirty="0">
                          <a:solidFill>
                            <a:srgbClr val="000000"/>
                          </a:solidFill>
                          <a:latin typeface="Calibri"/>
                        </a:rPr>
                        <a:t>Rutin süreçler vasıtasıyla yönetilmelidir</a:t>
                      </a:r>
                      <a:r>
                        <a:rPr lang="tr-TR" sz="1600" b="1" i="0" u="none" strike="noStrike" dirty="0" smtClean="0">
                          <a:solidFill>
                            <a:srgbClr val="000000"/>
                          </a:solidFill>
                          <a:latin typeface="Calibri"/>
                        </a:rPr>
                        <a:t>.</a:t>
                      </a:r>
                      <a:r>
                        <a:rPr lang="tr-TR" sz="1600" b="1"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5 Metin kutusu"/>
          <p:cNvSpPr txBox="1"/>
          <p:nvPr/>
        </p:nvSpPr>
        <p:spPr>
          <a:xfrm>
            <a:off x="2195736" y="476672"/>
            <a:ext cx="4459643"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b="1" dirty="0" smtClean="0">
                <a:solidFill>
                  <a:schemeClr val="tx2">
                    <a:lumMod val="60000"/>
                    <a:lumOff val="40000"/>
                  </a:schemeClr>
                </a:solidFill>
              </a:rPr>
              <a:t>RİSK DEĞERLENDİRME EKİBİ</a:t>
            </a:r>
            <a:endParaRPr lang="tr-TR"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0"/>
          <p:cNvPicPr>
            <a:picLocks noChangeAspect="1"/>
          </p:cNvPicPr>
          <p:nvPr/>
        </p:nvPicPr>
        <p:blipFill>
          <a:blip r:embed="rId3" cstate="print"/>
          <a:stretch>
            <a:fillRect/>
          </a:stretch>
        </p:blipFill>
        <p:spPr>
          <a:xfrm>
            <a:off x="5925312" y="2852928"/>
            <a:ext cx="2624327" cy="2496312"/>
          </a:xfrm>
          <a:prstGeom prst="rect">
            <a:avLst/>
          </a:prstGeom>
        </p:spPr>
      </p:pic>
      <p:sp>
        <p:nvSpPr>
          <p:cNvPr id="12" name="TextBox 1"/>
          <p:cNvSpPr txBox="1"/>
          <p:nvPr/>
        </p:nvSpPr>
        <p:spPr>
          <a:xfrm>
            <a:off x="721248" y="1170153"/>
            <a:ext cx="2626615" cy="406225"/>
          </a:xfrm>
          <a:prstGeom prst="rect">
            <a:avLst/>
          </a:prstGeom>
          <a:noFill/>
        </p:spPr>
        <p:txBody>
          <a:bodyPr wrap="none" lIns="0" tIns="0" rIns="0" rtlCol="0">
            <a:spAutoFit/>
          </a:bodyPr>
          <a:lstStyle/>
          <a:p>
            <a:r>
              <a:rPr lang="en-US" altLang="zh-CN" sz="2700" b="1" dirty="0" smtClean="0">
                <a:solidFill>
                  <a:srgbClr val="FF0000"/>
                </a:solidFill>
                <a:latin typeface="Times New Roman"/>
              </a:rPr>
              <a:t>YASAL DAYANAK</a:t>
            </a:r>
          </a:p>
        </p:txBody>
      </p:sp>
      <p:sp>
        <p:nvSpPr>
          <p:cNvPr id="2" name="TextBox 2"/>
          <p:cNvSpPr txBox="1"/>
          <p:nvPr/>
        </p:nvSpPr>
        <p:spPr>
          <a:xfrm>
            <a:off x="1099413" y="1577898"/>
            <a:ext cx="6388800" cy="415498"/>
          </a:xfrm>
          <a:prstGeom prst="rect">
            <a:avLst/>
          </a:prstGeom>
          <a:noFill/>
        </p:spPr>
        <p:txBody>
          <a:bodyPr wrap="none" lIns="0" tIns="0" rIns="0" rtlCol="0">
            <a:spAutoFit/>
          </a:bodyPr>
          <a:lstStyle/>
          <a:p>
            <a:r>
              <a:rPr lang="en-US" altLang="zh-CN" sz="2400" b="1" dirty="0" smtClean="0">
                <a:solidFill>
                  <a:srgbClr val="000000"/>
                </a:solidFill>
                <a:latin typeface="Times New Roman"/>
              </a:rPr>
              <a:t>4857 </a:t>
            </a:r>
            <a:r>
              <a:rPr lang="en-US" altLang="zh-CN" sz="2400" b="1" dirty="0" err="1" smtClean="0">
                <a:solidFill>
                  <a:srgbClr val="000000"/>
                </a:solidFill>
                <a:latin typeface="Times New Roman"/>
              </a:rPr>
              <a:t>Sayılı</a:t>
            </a:r>
            <a:r>
              <a:rPr lang="tr-TR" altLang="zh-CN" sz="2400" b="1" dirty="0" smtClean="0">
                <a:solidFill>
                  <a:srgbClr val="000000"/>
                </a:solidFill>
                <a:latin typeface="Times New Roman"/>
              </a:rPr>
              <a:t> İş</a:t>
            </a:r>
            <a:r>
              <a:rPr lang="en-US" altLang="zh-CN" sz="2400" b="1" dirty="0" smtClean="0">
                <a:solidFill>
                  <a:srgbClr val="000000"/>
                </a:solidFill>
                <a:latin typeface="Times New Roman"/>
              </a:rPr>
              <a:t> </a:t>
            </a:r>
            <a:r>
              <a:rPr lang="en-US" altLang="zh-CN" sz="2400" b="1" dirty="0" err="1" smtClean="0">
                <a:solidFill>
                  <a:srgbClr val="000000"/>
                </a:solidFill>
                <a:latin typeface="Times New Roman"/>
              </a:rPr>
              <a:t>Kanunun</a:t>
            </a:r>
            <a:r>
              <a:rPr lang="en-US" altLang="zh-CN" sz="2400" b="1" dirty="0" smtClean="0">
                <a:solidFill>
                  <a:srgbClr val="000000"/>
                </a:solidFill>
                <a:latin typeface="Times New Roman"/>
              </a:rPr>
              <a:t> 80’inci</a:t>
            </a:r>
            <a:r>
              <a:rPr lang="tr-TR" altLang="zh-CN" sz="2400" b="1" dirty="0" smtClean="0">
                <a:solidFill>
                  <a:srgbClr val="000000"/>
                </a:solidFill>
                <a:latin typeface="Times New Roman"/>
              </a:rPr>
              <a:t> </a:t>
            </a:r>
            <a:r>
              <a:rPr lang="en-US" altLang="zh-CN" sz="2400" b="1" dirty="0" err="1">
                <a:solidFill>
                  <a:srgbClr val="000000"/>
                </a:solidFill>
                <a:latin typeface="Times New Roman"/>
              </a:rPr>
              <a:t>Maddesine</a:t>
            </a:r>
            <a:r>
              <a:rPr lang="en-US" altLang="zh-CN" sz="2400" b="1" dirty="0">
                <a:solidFill>
                  <a:srgbClr val="000000"/>
                </a:solidFill>
                <a:latin typeface="Times New Roman"/>
              </a:rPr>
              <a:t> </a:t>
            </a:r>
            <a:r>
              <a:rPr lang="en-US" altLang="zh-CN" sz="2400" b="1" dirty="0" err="1">
                <a:solidFill>
                  <a:srgbClr val="000000"/>
                </a:solidFill>
                <a:latin typeface="Times New Roman"/>
              </a:rPr>
              <a:t>Göre</a:t>
            </a:r>
            <a:r>
              <a:rPr lang="en-US" altLang="zh-CN" sz="2400" b="1" dirty="0" smtClean="0">
                <a:solidFill>
                  <a:srgbClr val="000000"/>
                </a:solidFill>
                <a:latin typeface="Times New Roman"/>
              </a:rPr>
              <a:t>;</a:t>
            </a:r>
            <a:endParaRPr lang="en-US" altLang="zh-CN" sz="2400" b="1" dirty="0">
              <a:solidFill>
                <a:srgbClr val="000000"/>
              </a:solidFill>
              <a:latin typeface="Times New Roman"/>
            </a:endParaRPr>
          </a:p>
        </p:txBody>
      </p:sp>
      <p:sp>
        <p:nvSpPr>
          <p:cNvPr id="4" name="TextBox 4"/>
          <p:cNvSpPr txBox="1"/>
          <p:nvPr/>
        </p:nvSpPr>
        <p:spPr>
          <a:xfrm>
            <a:off x="134778" y="3148370"/>
            <a:ext cx="5954303" cy="1523494"/>
          </a:xfrm>
          <a:prstGeom prst="rect">
            <a:avLst/>
          </a:prstGeom>
          <a:noFill/>
        </p:spPr>
        <p:txBody>
          <a:bodyPr wrap="square" lIns="0" tIns="0" rIns="0" rtlCol="0">
            <a:spAutoFit/>
          </a:bodyPr>
          <a:lstStyle/>
          <a:p>
            <a:r>
              <a:rPr lang="tr-TR" altLang="zh-CN" sz="2400" dirty="0" smtClean="0">
                <a:solidFill>
                  <a:srgbClr val="000000"/>
                </a:solidFill>
                <a:latin typeface="Times New Roman"/>
              </a:rPr>
              <a:t>    </a:t>
            </a:r>
            <a:r>
              <a:rPr lang="en-US" altLang="zh-CN" sz="2400" dirty="0" err="1" smtClean="0">
                <a:solidFill>
                  <a:srgbClr val="000000"/>
                </a:solidFill>
                <a:latin typeface="Times New Roman"/>
              </a:rPr>
              <a:t>Sanayiden</a:t>
            </a:r>
            <a:r>
              <a:rPr lang="en-US" altLang="zh-CN" sz="2400" dirty="0" smtClean="0">
                <a:solidFill>
                  <a:srgbClr val="000000"/>
                </a:solidFill>
                <a:latin typeface="Times New Roman"/>
              </a:rPr>
              <a:t> </a:t>
            </a:r>
            <a:r>
              <a:rPr lang="en-US" altLang="zh-CN" sz="2400" dirty="0" err="1" smtClean="0">
                <a:solidFill>
                  <a:srgbClr val="000000"/>
                </a:solidFill>
                <a:latin typeface="Times New Roman"/>
              </a:rPr>
              <a:t>sayılan</a:t>
            </a:r>
            <a:r>
              <a:rPr lang="en-US" altLang="zh-CN" sz="2400" dirty="0" smtClean="0">
                <a:solidFill>
                  <a:srgbClr val="000000"/>
                </a:solidFill>
                <a:latin typeface="Times New Roman"/>
              </a:rPr>
              <a:t>,</a:t>
            </a:r>
            <a:endParaRPr lang="tr-TR" altLang="zh-CN" sz="2400" dirty="0" smtClean="0">
              <a:solidFill>
                <a:srgbClr val="000000"/>
              </a:solidFill>
              <a:latin typeface="Times New Roman"/>
            </a:endParaRPr>
          </a:p>
          <a:p>
            <a:pPr marL="342900" indent="-342900">
              <a:buFontTx/>
              <a:buChar char="-"/>
            </a:pPr>
            <a:r>
              <a:rPr lang="en-US" altLang="zh-CN" sz="2400" dirty="0" err="1" smtClean="0">
                <a:solidFill>
                  <a:srgbClr val="0000FF"/>
                </a:solidFill>
                <a:latin typeface="Times New Roman"/>
              </a:rPr>
              <a:t>Devamlı</a:t>
            </a:r>
            <a:r>
              <a:rPr lang="en-US" altLang="zh-CN" sz="2400" dirty="0" smtClean="0">
                <a:solidFill>
                  <a:srgbClr val="0000FF"/>
                </a:solidFill>
                <a:latin typeface="Times New Roman"/>
              </a:rPr>
              <a:t> </a:t>
            </a:r>
            <a:r>
              <a:rPr lang="en-US" altLang="zh-CN" sz="2400" dirty="0" err="1">
                <a:solidFill>
                  <a:srgbClr val="0000FF"/>
                </a:solidFill>
                <a:latin typeface="Times New Roman"/>
              </a:rPr>
              <a:t>olarak</a:t>
            </a:r>
            <a:r>
              <a:rPr lang="en-US" altLang="zh-CN" sz="2400" dirty="0">
                <a:solidFill>
                  <a:srgbClr val="0000FF"/>
                </a:solidFill>
                <a:latin typeface="Times New Roman"/>
              </a:rPr>
              <a:t> en </a:t>
            </a:r>
            <a:r>
              <a:rPr lang="en-US" altLang="zh-CN" sz="2400" dirty="0" err="1">
                <a:solidFill>
                  <a:srgbClr val="0000FF"/>
                </a:solidFill>
                <a:latin typeface="Times New Roman"/>
              </a:rPr>
              <a:t>az</a:t>
            </a:r>
            <a:r>
              <a:rPr lang="en-US" altLang="zh-CN" sz="2400" dirty="0">
                <a:solidFill>
                  <a:srgbClr val="0000FF"/>
                </a:solidFill>
                <a:latin typeface="Times New Roman"/>
              </a:rPr>
              <a:t> </a:t>
            </a:r>
            <a:r>
              <a:rPr lang="en-US" altLang="zh-CN" sz="2400" dirty="0" err="1">
                <a:solidFill>
                  <a:srgbClr val="0000FF"/>
                </a:solidFill>
                <a:latin typeface="Times New Roman"/>
              </a:rPr>
              <a:t>elli</a:t>
            </a:r>
            <a:r>
              <a:rPr lang="en-US" altLang="zh-CN" sz="2400" dirty="0">
                <a:solidFill>
                  <a:srgbClr val="0000FF"/>
                </a:solidFill>
                <a:latin typeface="Times New Roman"/>
              </a:rPr>
              <a:t> </a:t>
            </a:r>
            <a:r>
              <a:rPr lang="en-US" altLang="zh-CN" sz="2400" dirty="0" err="1" smtClean="0">
                <a:solidFill>
                  <a:srgbClr val="0000FF"/>
                </a:solidFill>
                <a:latin typeface="Times New Roman"/>
              </a:rPr>
              <a:t>işçi</a:t>
            </a:r>
            <a:r>
              <a:rPr lang="tr-TR" altLang="zh-CN" sz="2400" dirty="0" smtClean="0">
                <a:solidFill>
                  <a:srgbClr val="0000FF"/>
                </a:solidFill>
                <a:latin typeface="Times New Roman"/>
              </a:rPr>
              <a:t> </a:t>
            </a:r>
            <a:r>
              <a:rPr lang="en-US" altLang="zh-CN" sz="2400" dirty="0" err="1" smtClean="0">
                <a:solidFill>
                  <a:srgbClr val="000000"/>
                </a:solidFill>
                <a:latin typeface="Times New Roman"/>
              </a:rPr>
              <a:t>çalıştıran</a:t>
            </a:r>
            <a:r>
              <a:rPr lang="en-US" altLang="zh-CN" sz="2400" dirty="0" smtClean="0">
                <a:solidFill>
                  <a:srgbClr val="000000"/>
                </a:solidFill>
                <a:latin typeface="Times New Roman"/>
              </a:rPr>
              <a:t> ve</a:t>
            </a:r>
            <a:endParaRPr lang="tr-TR" altLang="zh-CN" sz="2400" dirty="0" smtClean="0">
              <a:solidFill>
                <a:srgbClr val="000000"/>
              </a:solidFill>
              <a:latin typeface="Times New Roman"/>
            </a:endParaRPr>
          </a:p>
          <a:p>
            <a:pPr marL="342900" indent="-342900">
              <a:buFontTx/>
              <a:buChar char="-"/>
            </a:pPr>
            <a:r>
              <a:rPr lang="en-US" altLang="zh-CN" sz="2400" dirty="0" err="1">
                <a:solidFill>
                  <a:srgbClr val="0000FF"/>
                </a:solidFill>
                <a:latin typeface="Times New Roman"/>
              </a:rPr>
              <a:t>Altı</a:t>
            </a:r>
            <a:r>
              <a:rPr lang="en-US" altLang="zh-CN" sz="2400" dirty="0">
                <a:solidFill>
                  <a:srgbClr val="0000FF"/>
                </a:solidFill>
                <a:latin typeface="Times New Roman"/>
              </a:rPr>
              <a:t> </a:t>
            </a:r>
            <a:r>
              <a:rPr lang="en-US" altLang="zh-CN" sz="2400" dirty="0" err="1">
                <a:solidFill>
                  <a:srgbClr val="0000FF"/>
                </a:solidFill>
                <a:latin typeface="Times New Roman"/>
              </a:rPr>
              <a:t>aydan</a:t>
            </a:r>
            <a:r>
              <a:rPr lang="en-US" altLang="zh-CN" sz="2400" dirty="0">
                <a:solidFill>
                  <a:srgbClr val="0000FF"/>
                </a:solidFill>
                <a:latin typeface="Times New Roman"/>
              </a:rPr>
              <a:t> </a:t>
            </a:r>
            <a:r>
              <a:rPr lang="en-US" altLang="zh-CN" sz="2400" dirty="0" err="1">
                <a:solidFill>
                  <a:srgbClr val="0000FF"/>
                </a:solidFill>
                <a:latin typeface="Times New Roman"/>
              </a:rPr>
              <a:t>fazla</a:t>
            </a:r>
            <a:r>
              <a:rPr lang="en-US" altLang="zh-CN" sz="2400" dirty="0">
                <a:solidFill>
                  <a:srgbClr val="0000FF"/>
                </a:solidFill>
                <a:latin typeface="Times New Roman"/>
              </a:rPr>
              <a:t> </a:t>
            </a:r>
            <a:r>
              <a:rPr lang="en-US" altLang="zh-CN" sz="2400" dirty="0" err="1">
                <a:solidFill>
                  <a:srgbClr val="0000FF"/>
                </a:solidFill>
                <a:latin typeface="Times New Roman"/>
              </a:rPr>
              <a:t>sürekli</a:t>
            </a:r>
            <a:r>
              <a:rPr lang="en-US" altLang="zh-CN" sz="2400" dirty="0">
                <a:solidFill>
                  <a:srgbClr val="0000FF"/>
                </a:solidFill>
                <a:latin typeface="Times New Roman"/>
              </a:rPr>
              <a:t> </a:t>
            </a:r>
            <a:r>
              <a:rPr lang="en-US" altLang="zh-CN" sz="2400" dirty="0" err="1" smtClean="0">
                <a:solidFill>
                  <a:srgbClr val="0000FF"/>
                </a:solidFill>
                <a:latin typeface="Times New Roman"/>
              </a:rPr>
              <a:t>işlerin</a:t>
            </a:r>
            <a:r>
              <a:rPr lang="tr-TR" altLang="zh-CN" sz="2400" dirty="0" smtClean="0">
                <a:solidFill>
                  <a:srgbClr val="0000FF"/>
                </a:solidFill>
                <a:latin typeface="Times New Roman"/>
              </a:rPr>
              <a:t> </a:t>
            </a:r>
            <a:r>
              <a:rPr lang="en-US" altLang="zh-CN" sz="2400" dirty="0" err="1" smtClean="0">
                <a:solidFill>
                  <a:srgbClr val="000000"/>
                </a:solidFill>
                <a:latin typeface="Times New Roman"/>
              </a:rPr>
              <a:t>yapıldığı</a:t>
            </a:r>
            <a:r>
              <a:rPr lang="en-US" altLang="zh-CN" sz="2400" dirty="0" smtClean="0">
                <a:solidFill>
                  <a:srgbClr val="000000"/>
                </a:solidFill>
                <a:latin typeface="Times New Roman"/>
              </a:rPr>
              <a:t> </a:t>
            </a:r>
            <a:r>
              <a:rPr lang="en-US" altLang="zh-CN" sz="2400" dirty="0" err="1" smtClean="0">
                <a:solidFill>
                  <a:srgbClr val="000000"/>
                </a:solidFill>
                <a:latin typeface="Times New Roman"/>
              </a:rPr>
              <a:t>işyerlerinde</a:t>
            </a:r>
            <a:endParaRPr lang="en-US" altLang="zh-CN" sz="2400" dirty="0" smtClean="0">
              <a:solidFill>
                <a:srgbClr val="000000"/>
              </a:solidFill>
              <a:latin typeface="Times New Roman"/>
            </a:endParaRPr>
          </a:p>
        </p:txBody>
      </p:sp>
      <p:sp>
        <p:nvSpPr>
          <p:cNvPr id="14" name="TextBox 10"/>
          <p:cNvSpPr txBox="1"/>
          <p:nvPr/>
        </p:nvSpPr>
        <p:spPr>
          <a:xfrm>
            <a:off x="413660" y="5119062"/>
            <a:ext cx="8478820" cy="1523494"/>
          </a:xfrm>
          <a:prstGeom prst="rect">
            <a:avLst/>
          </a:prstGeom>
          <a:noFill/>
        </p:spPr>
        <p:txBody>
          <a:bodyPr wrap="square" lIns="0" tIns="0" rIns="0" rtlCol="0">
            <a:spAutoFit/>
          </a:bodyPr>
          <a:lstStyle/>
          <a:p>
            <a:r>
              <a:rPr lang="en-US" altLang="zh-CN" sz="2400" b="1" dirty="0" err="1" smtClean="0">
                <a:solidFill>
                  <a:srgbClr val="0032CB"/>
                </a:solidFill>
                <a:effectLst>
                  <a:outerShdw blurRad="38100" dist="38100" dir="2700000" algn="tl">
                    <a:srgbClr val="000000">
                      <a:alpha val="43137"/>
                    </a:srgbClr>
                  </a:outerShdw>
                </a:effectLst>
                <a:latin typeface="Times New Roman" pitchFamily="18" charset="0"/>
                <a:cs typeface="Times New Roman" pitchFamily="18" charset="0"/>
              </a:rPr>
              <a:t>İşveren</a:t>
            </a:r>
            <a:r>
              <a:rPr lang="tr-TR" altLang="zh-CN" sz="2400" b="1" dirty="0" smtClean="0">
                <a:solidFill>
                  <a:srgbClr val="0032CB"/>
                </a:solidFill>
                <a:effectLst>
                  <a:outerShdw blurRad="38100" dist="38100" dir="2700000" algn="tl">
                    <a:srgbClr val="000000">
                      <a:alpha val="43137"/>
                    </a:srgbClr>
                  </a:outerShdw>
                </a:effectLst>
                <a:latin typeface="Times New Roman" pitchFamily="18" charset="0"/>
                <a:cs typeface="Times New Roman" pitchFamily="18" charset="0"/>
              </a:rPr>
              <a:t>;</a:t>
            </a:r>
            <a:endParaRPr lang="tr-TR" altLang="zh-CN" sz="2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tr-TR" sz="2400" dirty="0" smtClean="0">
                <a:latin typeface="Times New Roman" pitchFamily="18" charset="0"/>
                <a:cs typeface="Times New Roman" pitchFamily="18" charset="0"/>
              </a:rPr>
              <a:t>İş</a:t>
            </a:r>
            <a:r>
              <a:rPr lang="tr-TR" sz="2400" spc="5" dirty="0" smtClean="0">
                <a:latin typeface="Times New Roman" pitchFamily="18" charset="0"/>
                <a:cs typeface="Times New Roman" pitchFamily="18" charset="0"/>
              </a:rPr>
              <a:t> </a:t>
            </a:r>
            <a:r>
              <a:rPr lang="tr-TR" sz="2400" dirty="0">
                <a:latin typeface="Times New Roman" pitchFamily="18" charset="0"/>
                <a:cs typeface="Times New Roman" pitchFamily="18" charset="0"/>
              </a:rPr>
              <a:t>sağlı</a:t>
            </a:r>
            <a:r>
              <a:rPr lang="tr-TR" sz="2400" spc="-10" dirty="0">
                <a:latin typeface="Times New Roman" pitchFamily="18" charset="0"/>
                <a:cs typeface="Times New Roman" pitchFamily="18" charset="0"/>
              </a:rPr>
              <a:t>ğ</a:t>
            </a:r>
            <a:r>
              <a:rPr lang="tr-TR" sz="2400" dirty="0">
                <a:latin typeface="Times New Roman" pitchFamily="18" charset="0"/>
                <a:cs typeface="Times New Roman" pitchFamily="18" charset="0"/>
              </a:rPr>
              <a:t>ı</a:t>
            </a:r>
            <a:r>
              <a:rPr lang="tr-TR" sz="2400" spc="20" dirty="0">
                <a:latin typeface="Times New Roman" pitchFamily="18" charset="0"/>
                <a:cs typeface="Times New Roman" pitchFamily="18" charset="0"/>
              </a:rPr>
              <a:t> </a:t>
            </a:r>
            <a:r>
              <a:rPr lang="tr-TR" sz="2400" dirty="0">
                <a:latin typeface="Times New Roman" pitchFamily="18" charset="0"/>
                <a:cs typeface="Times New Roman" pitchFamily="18" charset="0"/>
              </a:rPr>
              <a:t>ve</a:t>
            </a:r>
            <a:r>
              <a:rPr lang="tr-TR" sz="2400" spc="5" dirty="0">
                <a:latin typeface="Times New Roman" pitchFamily="18" charset="0"/>
                <a:cs typeface="Times New Roman" pitchFamily="18" charset="0"/>
              </a:rPr>
              <a:t> </a:t>
            </a:r>
            <a:r>
              <a:rPr lang="tr-TR" sz="2400" dirty="0">
                <a:latin typeface="Times New Roman" pitchFamily="18" charset="0"/>
                <a:cs typeface="Times New Roman" pitchFamily="18" charset="0"/>
              </a:rPr>
              <a:t>g</a:t>
            </a:r>
            <a:r>
              <a:rPr lang="tr-TR" sz="2400" spc="-10" dirty="0">
                <a:latin typeface="Times New Roman" pitchFamily="18" charset="0"/>
                <a:cs typeface="Times New Roman" pitchFamily="18" charset="0"/>
              </a:rPr>
              <a:t>ü</a:t>
            </a:r>
            <a:r>
              <a:rPr lang="tr-TR" sz="2400" dirty="0">
                <a:latin typeface="Times New Roman" pitchFamily="18" charset="0"/>
                <a:cs typeface="Times New Roman" pitchFamily="18" charset="0"/>
              </a:rPr>
              <a:t>venli</a:t>
            </a:r>
            <a:r>
              <a:rPr lang="tr-TR" sz="2400" spc="-10" dirty="0">
                <a:latin typeface="Times New Roman" pitchFamily="18" charset="0"/>
                <a:cs typeface="Times New Roman" pitchFamily="18" charset="0"/>
              </a:rPr>
              <a:t>ğ</a:t>
            </a:r>
            <a:r>
              <a:rPr lang="tr-TR" sz="2400" dirty="0">
                <a:latin typeface="Times New Roman" pitchFamily="18" charset="0"/>
                <a:cs typeface="Times New Roman" pitchFamily="18" charset="0"/>
              </a:rPr>
              <a:t>i</a:t>
            </a:r>
            <a:r>
              <a:rPr lang="tr-TR" sz="2400" spc="15" dirty="0">
                <a:latin typeface="Times New Roman" pitchFamily="18" charset="0"/>
                <a:cs typeface="Times New Roman" pitchFamily="18" charset="0"/>
              </a:rPr>
              <a:t> </a:t>
            </a:r>
            <a:r>
              <a:rPr lang="tr-TR" sz="2400" dirty="0">
                <a:latin typeface="Times New Roman" pitchFamily="18" charset="0"/>
                <a:cs typeface="Times New Roman" pitchFamily="18" charset="0"/>
              </a:rPr>
              <a:t>ile </a:t>
            </a:r>
            <a:r>
              <a:rPr lang="tr-TR" sz="2400" spc="-5" dirty="0">
                <a:latin typeface="Times New Roman" pitchFamily="18" charset="0"/>
                <a:cs typeface="Times New Roman" pitchFamily="18" charset="0"/>
              </a:rPr>
              <a:t>ilgil</a:t>
            </a:r>
            <a:r>
              <a:rPr lang="tr-TR" sz="2400" dirty="0">
                <a:latin typeface="Times New Roman" pitchFamily="18" charset="0"/>
                <a:cs typeface="Times New Roman" pitchFamily="18" charset="0"/>
              </a:rPr>
              <a:t>i</a:t>
            </a:r>
            <a:r>
              <a:rPr lang="tr-TR" sz="2400" spc="20" dirty="0">
                <a:latin typeface="Times New Roman" pitchFamily="18" charset="0"/>
                <a:cs typeface="Times New Roman" pitchFamily="18" charset="0"/>
              </a:rPr>
              <a:t> </a:t>
            </a:r>
            <a:r>
              <a:rPr lang="tr-TR" sz="2400" dirty="0">
                <a:latin typeface="Times New Roman" pitchFamily="18" charset="0"/>
                <a:cs typeface="Times New Roman" pitchFamily="18" charset="0"/>
              </a:rPr>
              <a:t>çalışmalarda</a:t>
            </a:r>
            <a:r>
              <a:rPr lang="tr-TR" sz="2400" spc="25" dirty="0">
                <a:latin typeface="Times New Roman" pitchFamily="18" charset="0"/>
                <a:cs typeface="Times New Roman" pitchFamily="18" charset="0"/>
              </a:rPr>
              <a:t> </a:t>
            </a:r>
            <a:r>
              <a:rPr lang="tr-TR" sz="2400" dirty="0">
                <a:latin typeface="Times New Roman" pitchFamily="18" charset="0"/>
                <a:cs typeface="Times New Roman" pitchFamily="18" charset="0"/>
              </a:rPr>
              <a:t>bul</a:t>
            </a:r>
            <a:r>
              <a:rPr lang="tr-TR" sz="2400" spc="-10" dirty="0">
                <a:latin typeface="Times New Roman" pitchFamily="18" charset="0"/>
                <a:cs typeface="Times New Roman" pitchFamily="18" charset="0"/>
              </a:rPr>
              <a:t>u</a:t>
            </a:r>
            <a:r>
              <a:rPr lang="tr-TR" sz="2400" dirty="0">
                <a:latin typeface="Times New Roman" pitchFamily="18" charset="0"/>
                <a:cs typeface="Times New Roman" pitchFamily="18" charset="0"/>
              </a:rPr>
              <a:t>nmak</a:t>
            </a:r>
            <a:r>
              <a:rPr lang="tr-TR" sz="2400" spc="25" dirty="0">
                <a:latin typeface="Times New Roman" pitchFamily="18" charset="0"/>
                <a:cs typeface="Times New Roman" pitchFamily="18" charset="0"/>
              </a:rPr>
              <a:t> </a:t>
            </a:r>
            <a:r>
              <a:rPr lang="tr-TR" sz="2400" dirty="0">
                <a:latin typeface="Times New Roman" pitchFamily="18" charset="0"/>
                <a:cs typeface="Times New Roman" pitchFamily="18" charset="0"/>
              </a:rPr>
              <a:t>üzere </a:t>
            </a:r>
            <a:r>
              <a:rPr lang="tr-TR" sz="2400" spc="-5" dirty="0">
                <a:solidFill>
                  <a:srgbClr val="0000FF"/>
                </a:solidFill>
                <a:latin typeface="Times New Roman" pitchFamily="18" charset="0"/>
                <a:cs typeface="Times New Roman" pitchFamily="18" charset="0"/>
              </a:rPr>
              <a:t>kurul</a:t>
            </a:r>
            <a:r>
              <a:rPr lang="tr-TR" sz="2400" spc="-10" dirty="0">
                <a:solidFill>
                  <a:srgbClr val="0000FF"/>
                </a:solidFill>
                <a:latin typeface="Times New Roman" pitchFamily="18" charset="0"/>
                <a:cs typeface="Times New Roman" pitchFamily="18" charset="0"/>
              </a:rPr>
              <a:t> </a:t>
            </a:r>
            <a:r>
              <a:rPr lang="tr-TR" sz="2400" dirty="0" smtClean="0">
                <a:solidFill>
                  <a:srgbClr val="0000FF"/>
                </a:solidFill>
                <a:latin typeface="Times New Roman" pitchFamily="18" charset="0"/>
                <a:cs typeface="Times New Roman" pitchFamily="18" charset="0"/>
              </a:rPr>
              <a:t>ol</a:t>
            </a:r>
            <a:r>
              <a:rPr lang="tr-TR" sz="2400" spc="-10" dirty="0" smtClean="0">
                <a:solidFill>
                  <a:srgbClr val="0000FF"/>
                </a:solidFill>
                <a:latin typeface="Times New Roman" pitchFamily="18" charset="0"/>
                <a:cs typeface="Times New Roman" pitchFamily="18" charset="0"/>
              </a:rPr>
              <a:t>u</a:t>
            </a:r>
            <a:r>
              <a:rPr lang="tr-TR" sz="2400" dirty="0" smtClean="0">
                <a:solidFill>
                  <a:srgbClr val="0000FF"/>
                </a:solidFill>
                <a:latin typeface="Times New Roman" pitchFamily="18" charset="0"/>
                <a:cs typeface="Times New Roman" pitchFamily="18" charset="0"/>
              </a:rPr>
              <a:t>şturu</a:t>
            </a:r>
            <a:r>
              <a:rPr lang="tr-TR" sz="2400" spc="-330" dirty="0" smtClean="0">
                <a:solidFill>
                  <a:srgbClr val="0000FF"/>
                </a:solidFill>
                <a:latin typeface="Times New Roman" pitchFamily="18" charset="0"/>
                <a:cs typeface="Times New Roman" pitchFamily="18" charset="0"/>
              </a:rPr>
              <a:t>r</a:t>
            </a:r>
            <a:r>
              <a:rPr lang="tr-TR" sz="2400" dirty="0" smtClean="0">
                <a:solidFill>
                  <a:srgbClr val="0000FF"/>
                </a:solidFill>
                <a:latin typeface="Times New Roman" pitchFamily="18" charset="0"/>
                <a:cs typeface="Times New Roman" pitchFamily="18" charset="0"/>
              </a:rPr>
              <a:t>.</a:t>
            </a:r>
            <a:r>
              <a:rPr lang="tr-TR" sz="2400" spc="40" dirty="0" smtClean="0">
                <a:solidFill>
                  <a:srgbClr val="0000FF"/>
                </a:solidFill>
                <a:latin typeface="Times New Roman" pitchFamily="18" charset="0"/>
                <a:cs typeface="Times New Roman" pitchFamily="18" charset="0"/>
              </a:rPr>
              <a:t> </a:t>
            </a:r>
            <a:r>
              <a:rPr lang="tr-TR" sz="2400" spc="40" dirty="0">
                <a:solidFill>
                  <a:srgbClr val="0000FF"/>
                </a:solidFill>
                <a:latin typeface="Times New Roman" pitchFamily="18" charset="0"/>
                <a:cs typeface="Times New Roman" pitchFamily="18" charset="0"/>
              </a:rPr>
              <a:t>İ</a:t>
            </a:r>
            <a:r>
              <a:rPr lang="tr-TR" sz="2400" dirty="0" smtClean="0">
                <a:solidFill>
                  <a:srgbClr val="0000FF"/>
                </a:solidFill>
                <a:latin typeface="Times New Roman" pitchFamily="18" charset="0"/>
                <a:cs typeface="Times New Roman" pitchFamily="18" charset="0"/>
              </a:rPr>
              <a:t>ş</a:t>
            </a:r>
            <a:r>
              <a:rPr lang="tr-TR" sz="2400" spc="-5" dirty="0" smtClean="0">
                <a:solidFill>
                  <a:srgbClr val="0000FF"/>
                </a:solidFill>
                <a:latin typeface="Times New Roman" pitchFamily="18" charset="0"/>
                <a:cs typeface="Times New Roman" pitchFamily="18" charset="0"/>
              </a:rPr>
              <a:t> </a:t>
            </a:r>
            <a:r>
              <a:rPr lang="tr-TR" sz="2400" dirty="0">
                <a:solidFill>
                  <a:srgbClr val="0000FF"/>
                </a:solidFill>
                <a:latin typeface="Times New Roman" pitchFamily="18" charset="0"/>
                <a:cs typeface="Times New Roman" pitchFamily="18" charset="0"/>
              </a:rPr>
              <a:t>sağlığı</a:t>
            </a:r>
            <a:r>
              <a:rPr lang="tr-TR" sz="2400" spc="-10" dirty="0">
                <a:solidFill>
                  <a:srgbClr val="0000FF"/>
                </a:solidFill>
                <a:latin typeface="Times New Roman" pitchFamily="18" charset="0"/>
                <a:cs typeface="Times New Roman" pitchFamily="18" charset="0"/>
              </a:rPr>
              <a:t> </a:t>
            </a:r>
            <a:r>
              <a:rPr lang="tr-TR" sz="2400" spc="-5" dirty="0">
                <a:solidFill>
                  <a:srgbClr val="0000FF"/>
                </a:solidFill>
                <a:latin typeface="Times New Roman" pitchFamily="18" charset="0"/>
                <a:cs typeface="Times New Roman" pitchFamily="18" charset="0"/>
              </a:rPr>
              <a:t>ve </a:t>
            </a:r>
            <a:r>
              <a:rPr lang="tr-TR" sz="2400" dirty="0">
                <a:solidFill>
                  <a:srgbClr val="0000FF"/>
                </a:solidFill>
                <a:latin typeface="Times New Roman" pitchFamily="18" charset="0"/>
                <a:cs typeface="Times New Roman" pitchFamily="18" charset="0"/>
              </a:rPr>
              <a:t>g</a:t>
            </a:r>
            <a:r>
              <a:rPr lang="tr-TR" sz="2400" spc="-10" dirty="0">
                <a:solidFill>
                  <a:srgbClr val="0000FF"/>
                </a:solidFill>
                <a:latin typeface="Times New Roman" pitchFamily="18" charset="0"/>
                <a:cs typeface="Times New Roman" pitchFamily="18" charset="0"/>
              </a:rPr>
              <a:t>ü</a:t>
            </a:r>
            <a:r>
              <a:rPr lang="tr-TR" sz="2400" dirty="0">
                <a:solidFill>
                  <a:srgbClr val="0000FF"/>
                </a:solidFill>
                <a:latin typeface="Times New Roman" pitchFamily="18" charset="0"/>
                <a:cs typeface="Times New Roman" pitchFamily="18" charset="0"/>
              </a:rPr>
              <a:t>v</a:t>
            </a:r>
            <a:r>
              <a:rPr lang="tr-TR" sz="2400" spc="-10" dirty="0">
                <a:solidFill>
                  <a:srgbClr val="0000FF"/>
                </a:solidFill>
                <a:latin typeface="Times New Roman" pitchFamily="18" charset="0"/>
                <a:cs typeface="Times New Roman" pitchFamily="18" charset="0"/>
              </a:rPr>
              <a:t>e</a:t>
            </a:r>
            <a:r>
              <a:rPr lang="tr-TR" sz="2400" dirty="0">
                <a:solidFill>
                  <a:srgbClr val="0000FF"/>
                </a:solidFill>
                <a:latin typeface="Times New Roman" pitchFamily="18" charset="0"/>
                <a:cs typeface="Times New Roman" pitchFamily="18" charset="0"/>
              </a:rPr>
              <a:t>nliği</a:t>
            </a:r>
            <a:r>
              <a:rPr lang="tr-TR" sz="2400" spc="-15" dirty="0">
                <a:solidFill>
                  <a:srgbClr val="0000FF"/>
                </a:solidFill>
                <a:latin typeface="Times New Roman" pitchFamily="18" charset="0"/>
                <a:cs typeface="Times New Roman" pitchFamily="18" charset="0"/>
              </a:rPr>
              <a:t> </a:t>
            </a:r>
            <a:r>
              <a:rPr lang="tr-TR" sz="2400" dirty="0">
                <a:solidFill>
                  <a:srgbClr val="0000FF"/>
                </a:solidFill>
                <a:latin typeface="Times New Roman" pitchFamily="18" charset="0"/>
                <a:cs typeface="Times New Roman" pitchFamily="18" charset="0"/>
              </a:rPr>
              <a:t>mevz</a:t>
            </a:r>
            <a:r>
              <a:rPr lang="tr-TR" sz="2400" spc="-10" dirty="0">
                <a:solidFill>
                  <a:srgbClr val="0000FF"/>
                </a:solidFill>
                <a:latin typeface="Times New Roman" pitchFamily="18" charset="0"/>
                <a:cs typeface="Times New Roman" pitchFamily="18" charset="0"/>
              </a:rPr>
              <a:t>u</a:t>
            </a:r>
            <a:r>
              <a:rPr lang="tr-TR" sz="2400" dirty="0">
                <a:solidFill>
                  <a:srgbClr val="0000FF"/>
                </a:solidFill>
                <a:latin typeface="Times New Roman" pitchFamily="18" charset="0"/>
                <a:cs typeface="Times New Roman" pitchFamily="18" charset="0"/>
              </a:rPr>
              <a:t>atına</a:t>
            </a:r>
            <a:r>
              <a:rPr lang="tr-TR" sz="2400" spc="-10" dirty="0">
                <a:solidFill>
                  <a:srgbClr val="0000FF"/>
                </a:solidFill>
                <a:latin typeface="Times New Roman" pitchFamily="18" charset="0"/>
                <a:cs typeface="Times New Roman" pitchFamily="18" charset="0"/>
              </a:rPr>
              <a:t> </a:t>
            </a:r>
            <a:r>
              <a:rPr lang="tr-TR" sz="2400" dirty="0">
                <a:solidFill>
                  <a:srgbClr val="0000FF"/>
                </a:solidFill>
                <a:latin typeface="Times New Roman" pitchFamily="18" charset="0"/>
                <a:cs typeface="Times New Roman" pitchFamily="18" charset="0"/>
              </a:rPr>
              <a:t>u</a:t>
            </a:r>
            <a:r>
              <a:rPr lang="tr-TR" sz="2400" spc="-15" dirty="0">
                <a:solidFill>
                  <a:srgbClr val="0000FF"/>
                </a:solidFill>
                <a:latin typeface="Times New Roman" pitchFamily="18" charset="0"/>
                <a:cs typeface="Times New Roman" pitchFamily="18" charset="0"/>
              </a:rPr>
              <a:t>y</a:t>
            </a:r>
            <a:r>
              <a:rPr lang="tr-TR" sz="2400" dirty="0">
                <a:solidFill>
                  <a:srgbClr val="0000FF"/>
                </a:solidFill>
                <a:latin typeface="Times New Roman" pitchFamily="18" charset="0"/>
                <a:cs typeface="Times New Roman" pitchFamily="18" charset="0"/>
              </a:rPr>
              <a:t>g</a:t>
            </a:r>
            <a:r>
              <a:rPr lang="tr-TR" sz="2400" spc="-10" dirty="0">
                <a:solidFill>
                  <a:srgbClr val="0000FF"/>
                </a:solidFill>
                <a:latin typeface="Times New Roman" pitchFamily="18" charset="0"/>
                <a:cs typeface="Times New Roman" pitchFamily="18" charset="0"/>
              </a:rPr>
              <a:t>u</a:t>
            </a:r>
            <a:r>
              <a:rPr lang="tr-TR" sz="2400" dirty="0">
                <a:solidFill>
                  <a:srgbClr val="0000FF"/>
                </a:solidFill>
                <a:latin typeface="Times New Roman" pitchFamily="18" charset="0"/>
                <a:cs typeface="Times New Roman" pitchFamily="18" charset="0"/>
              </a:rPr>
              <a:t>n</a:t>
            </a:r>
            <a:r>
              <a:rPr lang="tr-TR" sz="2400" spc="-45" dirty="0">
                <a:solidFill>
                  <a:srgbClr val="0000FF"/>
                </a:solidFill>
                <a:latin typeface="Times New Roman" pitchFamily="18" charset="0"/>
                <a:cs typeface="Times New Roman" pitchFamily="18" charset="0"/>
              </a:rPr>
              <a:t> </a:t>
            </a:r>
            <a:r>
              <a:rPr lang="tr-TR" sz="2400" dirty="0">
                <a:solidFill>
                  <a:srgbClr val="0000FF"/>
                </a:solidFill>
                <a:latin typeface="Times New Roman" pitchFamily="18" charset="0"/>
                <a:cs typeface="Times New Roman" pitchFamily="18" charset="0"/>
              </a:rPr>
              <a:t>kur</a:t>
            </a:r>
            <a:r>
              <a:rPr lang="tr-TR" sz="2400" spc="-10" dirty="0">
                <a:solidFill>
                  <a:srgbClr val="0000FF"/>
                </a:solidFill>
                <a:latin typeface="Times New Roman" pitchFamily="18" charset="0"/>
                <a:cs typeface="Times New Roman" pitchFamily="18" charset="0"/>
              </a:rPr>
              <a:t>u</a:t>
            </a:r>
            <a:r>
              <a:rPr lang="tr-TR" sz="2400" dirty="0">
                <a:solidFill>
                  <a:srgbClr val="0000FF"/>
                </a:solidFill>
                <a:latin typeface="Times New Roman" pitchFamily="18" charset="0"/>
                <a:cs typeface="Times New Roman" pitchFamily="18" charset="0"/>
              </a:rPr>
              <a:t>l </a:t>
            </a:r>
            <a:r>
              <a:rPr lang="tr-TR" sz="2400" spc="-70" dirty="0">
                <a:solidFill>
                  <a:srgbClr val="0000FF"/>
                </a:solidFill>
                <a:latin typeface="Times New Roman" pitchFamily="18" charset="0"/>
                <a:cs typeface="Times New Roman" pitchFamily="18" charset="0"/>
              </a:rPr>
              <a:t>k</a:t>
            </a:r>
            <a:r>
              <a:rPr lang="tr-TR" sz="2400" dirty="0">
                <a:solidFill>
                  <a:srgbClr val="0000FF"/>
                </a:solidFill>
                <a:latin typeface="Times New Roman" pitchFamily="18" charset="0"/>
                <a:cs typeface="Times New Roman" pitchFamily="18" charset="0"/>
              </a:rPr>
              <a:t>a</a:t>
            </a:r>
            <a:r>
              <a:rPr lang="tr-TR" sz="2400" spc="-75" dirty="0">
                <a:solidFill>
                  <a:srgbClr val="0000FF"/>
                </a:solidFill>
                <a:latin typeface="Times New Roman" pitchFamily="18" charset="0"/>
                <a:cs typeface="Times New Roman" pitchFamily="18" charset="0"/>
              </a:rPr>
              <a:t>r</a:t>
            </a:r>
            <a:r>
              <a:rPr lang="tr-TR" sz="2400" dirty="0">
                <a:solidFill>
                  <a:srgbClr val="0000FF"/>
                </a:solidFill>
                <a:latin typeface="Times New Roman" pitchFamily="18" charset="0"/>
                <a:cs typeface="Times New Roman" pitchFamily="18" charset="0"/>
              </a:rPr>
              <a:t>arlarını</a:t>
            </a:r>
            <a:r>
              <a:rPr lang="tr-TR" sz="2400" spc="-30" dirty="0">
                <a:solidFill>
                  <a:srgbClr val="0000FF"/>
                </a:solidFill>
                <a:latin typeface="Times New Roman" pitchFamily="18" charset="0"/>
                <a:cs typeface="Times New Roman" pitchFamily="18" charset="0"/>
              </a:rPr>
              <a:t> </a:t>
            </a:r>
            <a:r>
              <a:rPr lang="tr-TR" sz="2400" spc="-5" dirty="0" err="1" smtClean="0">
                <a:solidFill>
                  <a:srgbClr val="0000FF"/>
                </a:solidFill>
                <a:latin typeface="Times New Roman" pitchFamily="18" charset="0"/>
                <a:cs typeface="Times New Roman" pitchFamily="18" charset="0"/>
              </a:rPr>
              <a:t>uyg</a:t>
            </a:r>
            <a:r>
              <a:rPr lang="tr-TR" sz="2400" spc="-15" dirty="0" err="1" smtClean="0">
                <a:solidFill>
                  <a:srgbClr val="0000FF"/>
                </a:solidFill>
                <a:latin typeface="Times New Roman" pitchFamily="18" charset="0"/>
                <a:cs typeface="Times New Roman" pitchFamily="18" charset="0"/>
              </a:rPr>
              <a:t>u</a:t>
            </a:r>
            <a:r>
              <a:rPr lang="tr-TR" sz="2400" spc="-5" dirty="0" err="1" smtClean="0">
                <a:solidFill>
                  <a:srgbClr val="0000FF"/>
                </a:solidFill>
                <a:latin typeface="Times New Roman" pitchFamily="18" charset="0"/>
                <a:cs typeface="Times New Roman" pitchFamily="18" charset="0"/>
              </a:rPr>
              <a:t>la</a:t>
            </a:r>
            <a:r>
              <a:rPr lang="tr-TR" sz="2400" spc="-290" dirty="0" err="1" smtClean="0">
                <a:solidFill>
                  <a:srgbClr val="0000FF"/>
                </a:solidFill>
                <a:latin typeface="Times New Roman" pitchFamily="18" charset="0"/>
                <a:cs typeface="Times New Roman" pitchFamily="18" charset="0"/>
              </a:rPr>
              <a:t>m</a:t>
            </a:r>
            <a:r>
              <a:rPr lang="tr-TR" sz="2400" spc="-290" dirty="0" smtClean="0">
                <a:solidFill>
                  <a:srgbClr val="0000FF"/>
                </a:solidFill>
                <a:latin typeface="Times New Roman" pitchFamily="18" charset="0"/>
                <a:cs typeface="Times New Roman" pitchFamily="18" charset="0"/>
              </a:rPr>
              <a:t> a k l a</a:t>
            </a:r>
            <a:r>
              <a:rPr lang="tr-TR" sz="2400" dirty="0" smtClean="0">
                <a:solidFill>
                  <a:srgbClr val="0000FF"/>
                </a:solidFill>
                <a:latin typeface="Times New Roman" pitchFamily="18" charset="0"/>
                <a:cs typeface="Times New Roman" pitchFamily="18" charset="0"/>
              </a:rPr>
              <a:t> </a:t>
            </a:r>
            <a:r>
              <a:rPr lang="en-US" altLang="zh-CN" sz="2400" dirty="0" err="1" smtClean="0">
                <a:solidFill>
                  <a:srgbClr val="0000FF"/>
                </a:solidFill>
                <a:latin typeface="Times New Roman" pitchFamily="18" charset="0"/>
                <a:cs typeface="Times New Roman" pitchFamily="18" charset="0"/>
              </a:rPr>
              <a:t>yükümlüdür</a:t>
            </a:r>
            <a:r>
              <a:rPr lang="en-US" altLang="zh-CN" sz="2400" dirty="0" smtClean="0">
                <a:solidFill>
                  <a:srgbClr val="0000FF"/>
                </a:solidFill>
                <a:latin typeface="Times New Roman" pitchFamily="18" charset="0"/>
                <a:cs typeface="Times New Roman" pitchFamily="18" charset="0"/>
              </a:rPr>
              <a:t>.</a:t>
            </a:r>
            <a:endParaRPr lang="en-US" altLang="zh-CN" sz="2400" dirty="0">
              <a:solidFill>
                <a:srgbClr val="0000FF"/>
              </a:solidFill>
              <a:latin typeface="Times New Roman" pitchFamily="18" charset="0"/>
              <a:cs typeface="Times New Roman" pitchFamily="18" charset="0"/>
            </a:endParaRPr>
          </a:p>
        </p:txBody>
      </p:sp>
      <p:sp>
        <p:nvSpPr>
          <p:cNvPr id="17" name="5 Metin kutusu"/>
          <p:cNvSpPr txBox="1"/>
          <p:nvPr/>
        </p:nvSpPr>
        <p:spPr>
          <a:xfrm>
            <a:off x="3347864" y="476672"/>
            <a:ext cx="20162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smtClean="0">
                <a:solidFill>
                  <a:schemeClr val="tx2">
                    <a:lumMod val="60000"/>
                    <a:lumOff val="40000"/>
                  </a:schemeClr>
                </a:solidFill>
              </a:rPr>
              <a:t>İSG KURULU</a:t>
            </a:r>
            <a:endParaRPr lang="tr-TR" sz="2800" b="1" dirty="0">
              <a:solidFill>
                <a:schemeClr val="tx2">
                  <a:lumMod val="60000"/>
                  <a:lumOff val="40000"/>
                </a:schemeClr>
              </a:solidFill>
            </a:endParaRPr>
          </a:p>
        </p:txBody>
      </p:sp>
      <p:sp>
        <p:nvSpPr>
          <p:cNvPr id="18" name="Dikdörtgen 17"/>
          <p:cNvSpPr/>
          <p:nvPr/>
        </p:nvSpPr>
        <p:spPr>
          <a:xfrm>
            <a:off x="721248" y="1993396"/>
            <a:ext cx="5987537" cy="923330"/>
          </a:xfrm>
          <a:prstGeom prst="rect">
            <a:avLst/>
          </a:prstGeom>
        </p:spPr>
        <p:txBody>
          <a:bodyPr wrap="none">
            <a:spAutoFit/>
          </a:bodyPr>
          <a:lstStyle/>
          <a:p>
            <a:r>
              <a:rPr lang="en-US" altLang="zh-CN" b="1" dirty="0">
                <a:solidFill>
                  <a:srgbClr val="0032CB"/>
                </a:solidFill>
                <a:latin typeface="Times New Roman"/>
              </a:rPr>
              <a:t>“</a:t>
            </a:r>
            <a:r>
              <a:rPr lang="en-US" altLang="zh-CN" b="1" dirty="0" err="1">
                <a:solidFill>
                  <a:srgbClr val="0032CB"/>
                </a:solidFill>
                <a:latin typeface="Times New Roman"/>
              </a:rPr>
              <a:t>İş</a:t>
            </a:r>
            <a:r>
              <a:rPr lang="en-US" altLang="zh-CN" b="1" dirty="0">
                <a:solidFill>
                  <a:srgbClr val="0032CB"/>
                </a:solidFill>
                <a:latin typeface="Times New Roman"/>
              </a:rPr>
              <a:t> </a:t>
            </a:r>
            <a:r>
              <a:rPr lang="en-US" altLang="zh-CN" b="1" dirty="0" err="1">
                <a:solidFill>
                  <a:srgbClr val="0032CB"/>
                </a:solidFill>
                <a:latin typeface="Times New Roman"/>
              </a:rPr>
              <a:t>Sağlığı</a:t>
            </a:r>
            <a:r>
              <a:rPr lang="en-US" altLang="zh-CN" b="1" dirty="0">
                <a:solidFill>
                  <a:srgbClr val="0032CB"/>
                </a:solidFill>
                <a:latin typeface="Times New Roman"/>
              </a:rPr>
              <a:t> ve </a:t>
            </a:r>
            <a:r>
              <a:rPr lang="en-US" altLang="zh-CN" b="1" dirty="0" err="1">
                <a:solidFill>
                  <a:srgbClr val="0032CB"/>
                </a:solidFill>
                <a:latin typeface="Times New Roman"/>
              </a:rPr>
              <a:t>Güvenliği</a:t>
            </a:r>
            <a:r>
              <a:rPr lang="en-US" altLang="zh-CN" b="1" dirty="0">
                <a:solidFill>
                  <a:srgbClr val="0032CB"/>
                </a:solidFill>
                <a:latin typeface="Times New Roman"/>
              </a:rPr>
              <a:t> </a:t>
            </a:r>
            <a:r>
              <a:rPr lang="en-US" altLang="zh-CN" b="1" dirty="0" err="1" smtClean="0">
                <a:solidFill>
                  <a:srgbClr val="0032CB"/>
                </a:solidFill>
                <a:latin typeface="Times New Roman"/>
              </a:rPr>
              <a:t>Kurulları</a:t>
            </a:r>
            <a:r>
              <a:rPr lang="tr-TR" altLang="zh-CN" b="1" dirty="0" smtClean="0">
                <a:solidFill>
                  <a:srgbClr val="0032CB"/>
                </a:solidFill>
                <a:latin typeface="Times New Roman"/>
              </a:rPr>
              <a:t> </a:t>
            </a:r>
            <a:r>
              <a:rPr lang="en-US" altLang="zh-CN" b="1" dirty="0" err="1">
                <a:solidFill>
                  <a:srgbClr val="0032CB"/>
                </a:solidFill>
                <a:latin typeface="Times New Roman"/>
              </a:rPr>
              <a:t>Hakkında</a:t>
            </a:r>
            <a:r>
              <a:rPr lang="en-US" altLang="zh-CN" b="1" dirty="0">
                <a:solidFill>
                  <a:srgbClr val="0032CB"/>
                </a:solidFill>
                <a:latin typeface="Times New Roman"/>
              </a:rPr>
              <a:t> </a:t>
            </a:r>
            <a:r>
              <a:rPr lang="en-US" altLang="zh-CN" b="1" dirty="0" err="1">
                <a:solidFill>
                  <a:srgbClr val="0032CB"/>
                </a:solidFill>
                <a:latin typeface="Times New Roman"/>
              </a:rPr>
              <a:t>Yönetmelik</a:t>
            </a:r>
            <a:r>
              <a:rPr lang="en-US" altLang="zh-CN" b="1" dirty="0">
                <a:solidFill>
                  <a:srgbClr val="0032CB"/>
                </a:solidFill>
                <a:latin typeface="Times New Roman"/>
              </a:rPr>
              <a:t>”</a:t>
            </a:r>
          </a:p>
          <a:p>
            <a:r>
              <a:rPr lang="en-US" altLang="zh-CN" dirty="0">
                <a:solidFill>
                  <a:srgbClr val="000000"/>
                </a:solidFill>
                <a:latin typeface="Times New Roman"/>
              </a:rPr>
              <a:t>07.04.2004 </a:t>
            </a:r>
            <a:r>
              <a:rPr lang="en-US" altLang="zh-CN" dirty="0" err="1">
                <a:solidFill>
                  <a:srgbClr val="000000"/>
                </a:solidFill>
                <a:latin typeface="Times New Roman"/>
              </a:rPr>
              <a:t>tarih</a:t>
            </a:r>
            <a:r>
              <a:rPr lang="en-US" altLang="zh-CN" dirty="0">
                <a:solidFill>
                  <a:srgbClr val="000000"/>
                </a:solidFill>
                <a:latin typeface="Times New Roman"/>
              </a:rPr>
              <a:t> ve 25426 </a:t>
            </a:r>
            <a:r>
              <a:rPr lang="en-US" altLang="zh-CN" dirty="0" err="1" smtClean="0">
                <a:solidFill>
                  <a:srgbClr val="000000"/>
                </a:solidFill>
                <a:latin typeface="Times New Roman"/>
              </a:rPr>
              <a:t>sayılı</a:t>
            </a:r>
            <a:r>
              <a:rPr lang="tr-TR" altLang="zh-CN" dirty="0" smtClean="0">
                <a:solidFill>
                  <a:srgbClr val="000000"/>
                </a:solidFill>
                <a:latin typeface="Times New Roman"/>
              </a:rPr>
              <a:t> </a:t>
            </a:r>
            <a:r>
              <a:rPr lang="en-US" altLang="zh-CN" dirty="0" err="1">
                <a:solidFill>
                  <a:srgbClr val="000000"/>
                </a:solidFill>
                <a:latin typeface="Times New Roman"/>
              </a:rPr>
              <a:t>Resmi</a:t>
            </a:r>
            <a:r>
              <a:rPr lang="en-US" altLang="zh-CN" dirty="0">
                <a:solidFill>
                  <a:srgbClr val="000000"/>
                </a:solidFill>
                <a:latin typeface="Times New Roman"/>
              </a:rPr>
              <a:t> </a:t>
            </a:r>
            <a:r>
              <a:rPr lang="en-US" altLang="zh-CN" dirty="0" err="1">
                <a:solidFill>
                  <a:srgbClr val="000000"/>
                </a:solidFill>
                <a:latin typeface="Times New Roman"/>
              </a:rPr>
              <a:t>Gazetede</a:t>
            </a:r>
            <a:r>
              <a:rPr lang="en-US" altLang="zh-CN" dirty="0">
                <a:solidFill>
                  <a:srgbClr val="000000"/>
                </a:solidFill>
                <a:latin typeface="Times New Roman"/>
              </a:rPr>
              <a:t> </a:t>
            </a:r>
            <a:r>
              <a:rPr lang="en-US" altLang="zh-CN" dirty="0" err="1">
                <a:solidFill>
                  <a:srgbClr val="000000"/>
                </a:solidFill>
                <a:latin typeface="Times New Roman"/>
              </a:rPr>
              <a:t>yayınlanarak</a:t>
            </a:r>
            <a:endParaRPr lang="en-US" altLang="zh-CN" dirty="0">
              <a:solidFill>
                <a:srgbClr val="000000"/>
              </a:solidFill>
              <a:latin typeface="Times New Roman"/>
            </a:endParaRPr>
          </a:p>
          <a:p>
            <a:r>
              <a:rPr lang="en-US" altLang="zh-CN" dirty="0" err="1">
                <a:solidFill>
                  <a:srgbClr val="000000"/>
                </a:solidFill>
                <a:latin typeface="Times New Roman"/>
              </a:rPr>
              <a:t>yürürlüğe</a:t>
            </a:r>
            <a:r>
              <a:rPr lang="en-US" altLang="zh-CN" dirty="0">
                <a:solidFill>
                  <a:srgbClr val="000000"/>
                </a:solidFill>
                <a:latin typeface="Times New Roman"/>
              </a:rPr>
              <a:t> </a:t>
            </a:r>
            <a:r>
              <a:rPr lang="en-US" altLang="zh-CN" dirty="0" err="1">
                <a:solidFill>
                  <a:srgbClr val="000000"/>
                </a:solidFill>
                <a:latin typeface="Times New Roman"/>
              </a:rPr>
              <a:t>girmiştir</a:t>
            </a:r>
            <a:r>
              <a:rPr lang="en-US" altLang="zh-CN" dirty="0" smtClean="0">
                <a:solidFill>
                  <a:srgbClr val="000000"/>
                </a:solidFill>
                <a:latin typeface="Times New Roman"/>
              </a:rPr>
              <a:t>.</a:t>
            </a:r>
            <a:endParaRPr lang="en-US" altLang="zh-CN" b="1" dirty="0">
              <a:solidFill>
                <a:srgbClr val="0032CB"/>
              </a:solidFill>
              <a:latin typeface="Times New Roman"/>
            </a:endParaRPr>
          </a:p>
        </p:txBody>
      </p:sp>
      <p:sp>
        <p:nvSpPr>
          <p:cNvPr id="20" name="Dikdörtgen 19"/>
          <p:cNvSpPr/>
          <p:nvPr/>
        </p:nvSpPr>
        <p:spPr>
          <a:xfrm>
            <a:off x="2267743" y="6409360"/>
            <a:ext cx="6876257" cy="369332"/>
          </a:xfrm>
          <a:prstGeom prst="rect">
            <a:avLst/>
          </a:prstGeom>
        </p:spPr>
        <p:txBody>
          <a:bodyPr wrap="square">
            <a:spAutoFit/>
          </a:bodyPr>
          <a:lstStyle/>
          <a:p>
            <a:pPr marL="1468120" algn="ctr">
              <a:lnSpc>
                <a:spcPct val="100000"/>
              </a:lnSpc>
              <a:spcBef>
                <a:spcPts val="1455"/>
              </a:spcBef>
            </a:pPr>
            <a:r>
              <a:rPr lang="tr-TR" dirty="0">
                <a:solidFill>
                  <a:srgbClr val="C00000"/>
                </a:solidFill>
                <a:latin typeface="Trebuchet MS"/>
                <a:cs typeface="Trebuchet MS"/>
              </a:rPr>
              <a:t>6331</a:t>
            </a:r>
            <a:r>
              <a:rPr lang="tr-TR" spc="5" dirty="0">
                <a:solidFill>
                  <a:srgbClr val="C00000"/>
                </a:solidFill>
                <a:latin typeface="Trebuchet MS"/>
                <a:cs typeface="Trebuchet MS"/>
              </a:rPr>
              <a:t> </a:t>
            </a:r>
            <a:r>
              <a:rPr lang="tr-TR" dirty="0">
                <a:solidFill>
                  <a:srgbClr val="C00000"/>
                </a:solidFill>
                <a:latin typeface="Trebuchet MS"/>
                <a:cs typeface="Trebuchet MS"/>
              </a:rPr>
              <a:t>Sayılı</a:t>
            </a:r>
            <a:r>
              <a:rPr lang="tr-TR" spc="20" dirty="0">
                <a:solidFill>
                  <a:srgbClr val="C00000"/>
                </a:solidFill>
                <a:latin typeface="Trebuchet MS"/>
                <a:cs typeface="Trebuchet MS"/>
              </a:rPr>
              <a:t> </a:t>
            </a:r>
            <a:r>
              <a:rPr lang="tr-TR" dirty="0">
                <a:solidFill>
                  <a:srgbClr val="C00000"/>
                </a:solidFill>
                <a:latin typeface="Trebuchet MS"/>
                <a:cs typeface="Trebuchet MS"/>
              </a:rPr>
              <a:t>İş</a:t>
            </a:r>
            <a:r>
              <a:rPr lang="tr-TR" spc="10" dirty="0">
                <a:solidFill>
                  <a:srgbClr val="C00000"/>
                </a:solidFill>
                <a:latin typeface="Trebuchet MS"/>
                <a:cs typeface="Trebuchet MS"/>
              </a:rPr>
              <a:t> </a:t>
            </a:r>
            <a:r>
              <a:rPr lang="tr-TR" dirty="0">
                <a:solidFill>
                  <a:srgbClr val="C00000"/>
                </a:solidFill>
                <a:latin typeface="Trebuchet MS"/>
                <a:cs typeface="Trebuchet MS"/>
              </a:rPr>
              <a:t>Sa</a:t>
            </a:r>
            <a:r>
              <a:rPr lang="tr-TR" spc="-10" dirty="0">
                <a:solidFill>
                  <a:srgbClr val="C00000"/>
                </a:solidFill>
                <a:latin typeface="Trebuchet MS"/>
                <a:cs typeface="Trebuchet MS"/>
              </a:rPr>
              <a:t>ğ</a:t>
            </a:r>
            <a:r>
              <a:rPr lang="tr-TR" dirty="0">
                <a:solidFill>
                  <a:srgbClr val="C00000"/>
                </a:solidFill>
                <a:latin typeface="Trebuchet MS"/>
                <a:cs typeface="Trebuchet MS"/>
              </a:rPr>
              <a:t>lığı ve</a:t>
            </a:r>
            <a:r>
              <a:rPr lang="tr-TR" spc="10" dirty="0">
                <a:solidFill>
                  <a:srgbClr val="C00000"/>
                </a:solidFill>
                <a:latin typeface="Trebuchet MS"/>
                <a:cs typeface="Trebuchet MS"/>
              </a:rPr>
              <a:t> </a:t>
            </a:r>
            <a:r>
              <a:rPr lang="tr-TR" dirty="0">
                <a:solidFill>
                  <a:srgbClr val="C00000"/>
                </a:solidFill>
                <a:latin typeface="Trebuchet MS"/>
                <a:cs typeface="Trebuchet MS"/>
              </a:rPr>
              <a:t>Güvenli</a:t>
            </a:r>
            <a:r>
              <a:rPr lang="tr-TR" spc="-15" dirty="0">
                <a:solidFill>
                  <a:srgbClr val="C00000"/>
                </a:solidFill>
                <a:latin typeface="Trebuchet MS"/>
                <a:cs typeface="Trebuchet MS"/>
              </a:rPr>
              <a:t>ğ</a:t>
            </a:r>
            <a:r>
              <a:rPr lang="tr-TR" dirty="0">
                <a:solidFill>
                  <a:srgbClr val="C00000"/>
                </a:solidFill>
                <a:latin typeface="Trebuchet MS"/>
                <a:cs typeface="Trebuchet MS"/>
              </a:rPr>
              <a:t>i</a:t>
            </a:r>
            <a:r>
              <a:rPr lang="tr-TR" spc="15" dirty="0">
                <a:solidFill>
                  <a:srgbClr val="C00000"/>
                </a:solidFill>
                <a:latin typeface="Trebuchet MS"/>
                <a:cs typeface="Trebuchet MS"/>
              </a:rPr>
              <a:t> </a:t>
            </a:r>
            <a:r>
              <a:rPr lang="tr-TR" dirty="0">
                <a:solidFill>
                  <a:srgbClr val="C00000"/>
                </a:solidFill>
                <a:latin typeface="Trebuchet MS"/>
                <a:cs typeface="Trebuchet MS"/>
              </a:rPr>
              <a:t>Kanu</a:t>
            </a:r>
            <a:r>
              <a:rPr lang="tr-TR" spc="-10" dirty="0">
                <a:solidFill>
                  <a:srgbClr val="C00000"/>
                </a:solidFill>
                <a:latin typeface="Trebuchet MS"/>
                <a:cs typeface="Trebuchet MS"/>
              </a:rPr>
              <a:t>n</a:t>
            </a:r>
            <a:r>
              <a:rPr lang="tr-TR" dirty="0">
                <a:solidFill>
                  <a:srgbClr val="C00000"/>
                </a:solidFill>
                <a:latin typeface="Trebuchet MS"/>
                <a:cs typeface="Trebuchet MS"/>
              </a:rPr>
              <a:t>u</a:t>
            </a:r>
            <a:r>
              <a:rPr lang="tr-TR" spc="25" dirty="0">
                <a:solidFill>
                  <a:srgbClr val="C00000"/>
                </a:solidFill>
                <a:latin typeface="Trebuchet MS"/>
                <a:cs typeface="Trebuchet MS"/>
              </a:rPr>
              <a:t> </a:t>
            </a:r>
            <a:r>
              <a:rPr lang="tr-TR" dirty="0">
                <a:solidFill>
                  <a:srgbClr val="C00000"/>
                </a:solidFill>
                <a:latin typeface="Trebuchet MS"/>
                <a:cs typeface="Trebuchet MS"/>
              </a:rPr>
              <a:t>Md:</a:t>
            </a:r>
            <a:r>
              <a:rPr lang="tr-TR" spc="25" dirty="0">
                <a:solidFill>
                  <a:srgbClr val="C00000"/>
                </a:solidFill>
                <a:latin typeface="Trebuchet MS"/>
                <a:cs typeface="Trebuchet MS"/>
              </a:rPr>
              <a:t> </a:t>
            </a:r>
            <a:r>
              <a:rPr lang="tr-TR" dirty="0">
                <a:solidFill>
                  <a:srgbClr val="C00000"/>
                </a:solidFill>
                <a:latin typeface="Trebuchet MS"/>
                <a:cs typeface="Trebuchet MS"/>
              </a:rPr>
              <a:t>22</a:t>
            </a:r>
            <a:endParaRPr lang="tr-TR" dirty="0">
              <a:latin typeface="Trebuchet MS"/>
              <a:cs typeface="Trebuchet MS"/>
            </a:endParaRPr>
          </a:p>
        </p:txBody>
      </p:sp>
    </p:spTree>
    <p:extLst>
      <p:ext uri="{BB962C8B-B14F-4D97-AF65-F5344CB8AC3E}">
        <p14:creationId xmlns:p14="http://schemas.microsoft.com/office/powerpoint/2010/main" val="107639847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0162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smtClean="0">
                <a:solidFill>
                  <a:schemeClr val="tx2">
                    <a:lumMod val="60000"/>
                    <a:lumOff val="40000"/>
                  </a:schemeClr>
                </a:solidFill>
              </a:rPr>
              <a:t>İSG KURULU</a:t>
            </a:r>
            <a:endParaRPr lang="tr-TR" sz="2800" b="1" dirty="0">
              <a:solidFill>
                <a:schemeClr val="tx2">
                  <a:lumMod val="60000"/>
                  <a:lumOff val="40000"/>
                </a:schemeClr>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 name="object 4"/>
          <p:cNvSpPr txBox="1"/>
          <p:nvPr/>
        </p:nvSpPr>
        <p:spPr>
          <a:xfrm>
            <a:off x="460375" y="1308429"/>
            <a:ext cx="8232849" cy="3988271"/>
          </a:xfrm>
          <a:prstGeom prst="rect">
            <a:avLst/>
          </a:prstGeom>
        </p:spPr>
        <p:txBody>
          <a:bodyPr vert="horz" wrap="square" lIns="0" tIns="0" rIns="0" bIns="0" rtlCol="0">
            <a:spAutoFit/>
          </a:bodyPr>
          <a:lstStyle/>
          <a:p>
            <a:pPr marL="1388110">
              <a:lnSpc>
                <a:spcPct val="100000"/>
              </a:lnSpc>
            </a:pPr>
            <a:r>
              <a:rPr sz="2000" b="1" dirty="0">
                <a:solidFill>
                  <a:srgbClr val="FF0000"/>
                </a:solidFill>
                <a:latin typeface="Trebuchet MS"/>
                <a:cs typeface="Trebuchet MS"/>
              </a:rPr>
              <a:t>İŞ SAĞL</a:t>
            </a:r>
            <a:r>
              <a:rPr sz="2000" b="1" spc="5" dirty="0">
                <a:solidFill>
                  <a:srgbClr val="FF0000"/>
                </a:solidFill>
                <a:latin typeface="Trebuchet MS"/>
                <a:cs typeface="Trebuchet MS"/>
              </a:rPr>
              <a:t>I</a:t>
            </a:r>
            <a:r>
              <a:rPr sz="2000" b="1" dirty="0">
                <a:solidFill>
                  <a:srgbClr val="FF0000"/>
                </a:solidFill>
                <a:latin typeface="Trebuchet MS"/>
                <a:cs typeface="Trebuchet MS"/>
              </a:rPr>
              <a:t>ĞI</a:t>
            </a:r>
            <a:r>
              <a:rPr sz="2000" b="1" spc="-15" dirty="0">
                <a:solidFill>
                  <a:srgbClr val="FF0000"/>
                </a:solidFill>
                <a:latin typeface="Trebuchet MS"/>
                <a:cs typeface="Trebuchet MS"/>
              </a:rPr>
              <a:t> </a:t>
            </a:r>
            <a:r>
              <a:rPr sz="2000" b="1" dirty="0">
                <a:solidFill>
                  <a:srgbClr val="FF0000"/>
                </a:solidFill>
                <a:latin typeface="Trebuchet MS"/>
                <a:cs typeface="Trebuchet MS"/>
              </a:rPr>
              <a:t>VE </a:t>
            </a:r>
            <a:r>
              <a:rPr sz="2000" b="1" spc="-10" dirty="0" smtClean="0">
                <a:solidFill>
                  <a:srgbClr val="FF0000"/>
                </a:solidFill>
                <a:latin typeface="Trebuchet MS"/>
                <a:cs typeface="Trebuchet MS"/>
              </a:rPr>
              <a:t>G</a:t>
            </a:r>
            <a:r>
              <a:rPr sz="2000" b="1" dirty="0" smtClean="0">
                <a:solidFill>
                  <a:srgbClr val="FF0000"/>
                </a:solidFill>
                <a:latin typeface="Trebuchet MS"/>
                <a:cs typeface="Trebuchet MS"/>
              </a:rPr>
              <a:t>ÜVENLİĞİ</a:t>
            </a:r>
            <a:r>
              <a:rPr lang="tr-TR" sz="2000" b="1" dirty="0" smtClean="0">
                <a:solidFill>
                  <a:srgbClr val="FF0000"/>
                </a:solidFill>
                <a:latin typeface="Trebuchet MS"/>
                <a:cs typeface="Trebuchet MS"/>
              </a:rPr>
              <a:t> KURULU</a:t>
            </a:r>
          </a:p>
          <a:p>
            <a:pPr marL="12700" marR="2611120">
              <a:lnSpc>
                <a:spcPct val="150100"/>
              </a:lnSpc>
            </a:pPr>
            <a:endParaRPr lang="tr-TR" sz="1000" b="1" dirty="0" smtClean="0">
              <a:solidFill>
                <a:srgbClr val="0033CC"/>
              </a:solidFill>
              <a:latin typeface="Trebuchet MS"/>
              <a:cs typeface="Trebuchet MS"/>
            </a:endParaRPr>
          </a:p>
          <a:p>
            <a:pPr marL="12700" marR="2611120">
              <a:lnSpc>
                <a:spcPct val="150100"/>
              </a:lnSpc>
            </a:pPr>
            <a:r>
              <a:rPr sz="2000" b="1" dirty="0" smtClean="0">
                <a:solidFill>
                  <a:srgbClr val="0033CC"/>
                </a:solidFill>
                <a:latin typeface="Trebuchet MS"/>
                <a:cs typeface="Trebuchet MS"/>
              </a:rPr>
              <a:t>Elli </a:t>
            </a:r>
            <a:r>
              <a:rPr sz="2000" b="1" spc="-10" dirty="0">
                <a:solidFill>
                  <a:srgbClr val="0033CC"/>
                </a:solidFill>
                <a:latin typeface="Trebuchet MS"/>
                <a:cs typeface="Trebuchet MS"/>
              </a:rPr>
              <a:t>v</a:t>
            </a:r>
            <a:r>
              <a:rPr sz="2000" b="1" spc="-5" dirty="0">
                <a:solidFill>
                  <a:srgbClr val="0033CC"/>
                </a:solidFill>
                <a:latin typeface="Trebuchet MS"/>
                <a:cs typeface="Trebuchet MS"/>
              </a:rPr>
              <a:t>e</a:t>
            </a:r>
            <a:r>
              <a:rPr sz="2000" b="1" dirty="0">
                <a:solidFill>
                  <a:srgbClr val="0033CC"/>
                </a:solidFill>
                <a:latin typeface="Trebuchet MS"/>
                <a:cs typeface="Trebuchet MS"/>
              </a:rPr>
              <a:t> </a:t>
            </a:r>
            <a:r>
              <a:rPr sz="2000" b="1" spc="-5" dirty="0">
                <a:solidFill>
                  <a:srgbClr val="0033CC"/>
                </a:solidFill>
                <a:latin typeface="Trebuchet MS"/>
                <a:cs typeface="Trebuchet MS"/>
              </a:rPr>
              <a:t>daha</a:t>
            </a:r>
            <a:r>
              <a:rPr sz="2000" b="1" spc="-10" dirty="0">
                <a:solidFill>
                  <a:srgbClr val="0033CC"/>
                </a:solidFill>
                <a:latin typeface="Trebuchet MS"/>
                <a:cs typeface="Trebuchet MS"/>
              </a:rPr>
              <a:t> </a:t>
            </a:r>
            <a:r>
              <a:rPr sz="2000" b="1" spc="-5" dirty="0">
                <a:solidFill>
                  <a:srgbClr val="0033CC"/>
                </a:solidFill>
                <a:latin typeface="Trebuchet MS"/>
                <a:cs typeface="Trebuchet MS"/>
              </a:rPr>
              <a:t>fa</a:t>
            </a:r>
            <a:r>
              <a:rPr sz="2000" b="1" dirty="0">
                <a:solidFill>
                  <a:srgbClr val="0033CC"/>
                </a:solidFill>
                <a:latin typeface="Trebuchet MS"/>
                <a:cs typeface="Trebuchet MS"/>
              </a:rPr>
              <a:t>z</a:t>
            </a:r>
            <a:r>
              <a:rPr sz="2000" b="1" spc="-5" dirty="0">
                <a:solidFill>
                  <a:srgbClr val="0033CC"/>
                </a:solidFill>
                <a:latin typeface="Trebuchet MS"/>
                <a:cs typeface="Trebuchet MS"/>
              </a:rPr>
              <a:t>la</a:t>
            </a:r>
            <a:r>
              <a:rPr sz="2000" b="1" spc="-10" dirty="0">
                <a:solidFill>
                  <a:srgbClr val="0033CC"/>
                </a:solidFill>
                <a:latin typeface="Trebuchet MS"/>
                <a:cs typeface="Trebuchet MS"/>
              </a:rPr>
              <a:t> </a:t>
            </a:r>
            <a:r>
              <a:rPr sz="2000" dirty="0">
                <a:latin typeface="Trebuchet MS"/>
                <a:cs typeface="Trebuchet MS"/>
              </a:rPr>
              <a:t>çalışanın</a:t>
            </a:r>
            <a:r>
              <a:rPr sz="2000" spc="25" dirty="0">
                <a:latin typeface="Trebuchet MS"/>
                <a:cs typeface="Trebuchet MS"/>
              </a:rPr>
              <a:t> </a:t>
            </a:r>
            <a:r>
              <a:rPr sz="2000" dirty="0">
                <a:latin typeface="Trebuchet MS"/>
                <a:cs typeface="Trebuchet MS"/>
              </a:rPr>
              <a:t>bul</a:t>
            </a:r>
            <a:r>
              <a:rPr sz="2000" spc="-10" dirty="0">
                <a:latin typeface="Trebuchet MS"/>
                <a:cs typeface="Trebuchet MS"/>
              </a:rPr>
              <a:t>u</a:t>
            </a:r>
            <a:r>
              <a:rPr sz="2000" dirty="0">
                <a:latin typeface="Trebuchet MS"/>
                <a:cs typeface="Trebuchet MS"/>
              </a:rPr>
              <a:t>nd</a:t>
            </a:r>
            <a:r>
              <a:rPr sz="2000" spc="-10" dirty="0">
                <a:latin typeface="Trebuchet MS"/>
                <a:cs typeface="Trebuchet MS"/>
              </a:rPr>
              <a:t>u</a:t>
            </a:r>
            <a:r>
              <a:rPr sz="2000" dirty="0">
                <a:latin typeface="Trebuchet MS"/>
                <a:cs typeface="Trebuchet MS"/>
              </a:rPr>
              <a:t>ğu ve</a:t>
            </a:r>
            <a:r>
              <a:rPr sz="2000" spc="5" dirty="0">
                <a:latin typeface="Trebuchet MS"/>
                <a:cs typeface="Trebuchet MS"/>
              </a:rPr>
              <a:t> </a:t>
            </a:r>
            <a:r>
              <a:rPr sz="2000" b="1" dirty="0">
                <a:solidFill>
                  <a:srgbClr val="C00000"/>
                </a:solidFill>
                <a:latin typeface="Trebuchet MS"/>
                <a:cs typeface="Trebuchet MS"/>
              </a:rPr>
              <a:t>altı</a:t>
            </a:r>
            <a:r>
              <a:rPr sz="2000" b="1" spc="-10" dirty="0">
                <a:solidFill>
                  <a:srgbClr val="C00000"/>
                </a:solidFill>
                <a:latin typeface="Trebuchet MS"/>
                <a:cs typeface="Trebuchet MS"/>
              </a:rPr>
              <a:t> </a:t>
            </a:r>
            <a:r>
              <a:rPr sz="2000" b="1" dirty="0" err="1">
                <a:solidFill>
                  <a:srgbClr val="C00000"/>
                </a:solidFill>
                <a:latin typeface="Trebuchet MS"/>
                <a:cs typeface="Trebuchet MS"/>
              </a:rPr>
              <a:t>aydan</a:t>
            </a:r>
            <a:r>
              <a:rPr sz="2000" b="1" spc="-25" dirty="0">
                <a:solidFill>
                  <a:srgbClr val="C00000"/>
                </a:solidFill>
                <a:latin typeface="Trebuchet MS"/>
                <a:cs typeface="Trebuchet MS"/>
              </a:rPr>
              <a:t> </a:t>
            </a:r>
            <a:r>
              <a:rPr lang="tr-TR" sz="2000" b="1" spc="-25" dirty="0" smtClean="0">
                <a:solidFill>
                  <a:srgbClr val="C00000"/>
                </a:solidFill>
                <a:latin typeface="Trebuchet MS"/>
                <a:cs typeface="Trebuchet MS"/>
              </a:rPr>
              <a:t>f</a:t>
            </a:r>
            <a:r>
              <a:rPr sz="2000" b="1" dirty="0" err="1" smtClean="0">
                <a:solidFill>
                  <a:srgbClr val="C00000"/>
                </a:solidFill>
                <a:latin typeface="Trebuchet MS"/>
                <a:cs typeface="Trebuchet MS"/>
              </a:rPr>
              <a:t>azla</a:t>
            </a:r>
            <a:r>
              <a:rPr sz="2000" b="1" spc="-20" dirty="0" smtClean="0">
                <a:solidFill>
                  <a:srgbClr val="C00000"/>
                </a:solidFill>
                <a:latin typeface="Trebuchet MS"/>
                <a:cs typeface="Trebuchet MS"/>
              </a:rPr>
              <a:t> </a:t>
            </a:r>
            <a:r>
              <a:rPr sz="2000" b="1" dirty="0">
                <a:solidFill>
                  <a:srgbClr val="C00000"/>
                </a:solidFill>
                <a:latin typeface="Trebuchet MS"/>
                <a:cs typeface="Trebuchet MS"/>
              </a:rPr>
              <a:t>s</a:t>
            </a:r>
            <a:r>
              <a:rPr sz="2000" b="1" spc="-10" dirty="0">
                <a:solidFill>
                  <a:srgbClr val="C00000"/>
                </a:solidFill>
                <a:latin typeface="Trebuchet MS"/>
                <a:cs typeface="Trebuchet MS"/>
              </a:rPr>
              <a:t>ü</a:t>
            </a:r>
            <a:r>
              <a:rPr sz="2000" b="1" dirty="0">
                <a:solidFill>
                  <a:srgbClr val="C00000"/>
                </a:solidFill>
                <a:latin typeface="Trebuchet MS"/>
                <a:cs typeface="Trebuchet MS"/>
              </a:rPr>
              <a:t>ren</a:t>
            </a:r>
            <a:r>
              <a:rPr sz="2000" b="1" spc="-5" dirty="0">
                <a:solidFill>
                  <a:srgbClr val="C00000"/>
                </a:solidFill>
                <a:latin typeface="Trebuchet MS"/>
                <a:cs typeface="Trebuchet MS"/>
              </a:rPr>
              <a:t> </a:t>
            </a:r>
            <a:r>
              <a:rPr sz="2000" b="1" dirty="0">
                <a:solidFill>
                  <a:srgbClr val="C00000"/>
                </a:solidFill>
                <a:latin typeface="Trebuchet MS"/>
                <a:cs typeface="Trebuchet MS"/>
              </a:rPr>
              <a:t>s</a:t>
            </a:r>
            <a:r>
              <a:rPr sz="2000" b="1" spc="-10" dirty="0">
                <a:solidFill>
                  <a:srgbClr val="C00000"/>
                </a:solidFill>
                <a:latin typeface="Trebuchet MS"/>
                <a:cs typeface="Trebuchet MS"/>
              </a:rPr>
              <a:t>ü</a:t>
            </a:r>
            <a:r>
              <a:rPr sz="2000" b="1" dirty="0">
                <a:solidFill>
                  <a:srgbClr val="C00000"/>
                </a:solidFill>
                <a:latin typeface="Trebuchet MS"/>
                <a:cs typeface="Trebuchet MS"/>
              </a:rPr>
              <a:t>rekli</a:t>
            </a:r>
            <a:r>
              <a:rPr sz="2000" b="1" spc="-10" dirty="0">
                <a:solidFill>
                  <a:srgbClr val="C00000"/>
                </a:solidFill>
                <a:latin typeface="Trebuchet MS"/>
                <a:cs typeface="Trebuchet MS"/>
              </a:rPr>
              <a:t> </a:t>
            </a:r>
            <a:r>
              <a:rPr sz="2000" dirty="0">
                <a:latin typeface="Trebuchet MS"/>
                <a:cs typeface="Trebuchet MS"/>
              </a:rPr>
              <a:t>işlerin </a:t>
            </a:r>
            <a:r>
              <a:rPr sz="2000" dirty="0" err="1">
                <a:latin typeface="Trebuchet MS"/>
                <a:cs typeface="Trebuchet MS"/>
              </a:rPr>
              <a:t>yapıldı</a:t>
            </a:r>
            <a:r>
              <a:rPr sz="2000" spc="-10" dirty="0" err="1">
                <a:latin typeface="Trebuchet MS"/>
                <a:cs typeface="Trebuchet MS"/>
              </a:rPr>
              <a:t>ğ</a:t>
            </a:r>
            <a:r>
              <a:rPr sz="2000" dirty="0" err="1">
                <a:latin typeface="Trebuchet MS"/>
                <a:cs typeface="Trebuchet MS"/>
              </a:rPr>
              <a:t>ı</a:t>
            </a:r>
            <a:r>
              <a:rPr sz="2000" spc="30" dirty="0">
                <a:latin typeface="Trebuchet MS"/>
                <a:cs typeface="Trebuchet MS"/>
              </a:rPr>
              <a:t> </a:t>
            </a:r>
            <a:r>
              <a:rPr sz="2000" u="heavy" spc="-600" dirty="0">
                <a:latin typeface="Times New Roman"/>
                <a:cs typeface="Times New Roman"/>
              </a:rPr>
              <a:t> </a:t>
            </a:r>
            <a:r>
              <a:rPr sz="2000" b="1" u="heavy" dirty="0" err="1" smtClean="0">
                <a:latin typeface="Trebuchet MS"/>
                <a:cs typeface="Trebuchet MS"/>
              </a:rPr>
              <a:t>işyerlerinde</a:t>
            </a:r>
            <a:r>
              <a:rPr lang="tr-TR" sz="2000" b="1" dirty="0" smtClean="0">
                <a:latin typeface="Trebuchet MS"/>
                <a:cs typeface="Trebuchet MS"/>
              </a:rPr>
              <a:t> </a:t>
            </a:r>
            <a:r>
              <a:rPr sz="2000" dirty="0" err="1" smtClean="0">
                <a:latin typeface="Trebuchet MS"/>
                <a:cs typeface="Trebuchet MS"/>
              </a:rPr>
              <a:t>işveren</a:t>
            </a:r>
            <a:r>
              <a:rPr sz="2000" dirty="0" smtClean="0">
                <a:latin typeface="Trebuchet MS"/>
                <a:cs typeface="Trebuchet MS"/>
              </a:rPr>
              <a:t>,</a:t>
            </a:r>
            <a:endParaRPr lang="tr-TR" sz="2000" dirty="0" smtClean="0">
              <a:latin typeface="Trebuchet MS"/>
              <a:cs typeface="Trebuchet MS"/>
            </a:endParaRPr>
          </a:p>
          <a:p>
            <a:pPr marL="12700" marR="2611120">
              <a:lnSpc>
                <a:spcPct val="150100"/>
              </a:lnSpc>
            </a:pPr>
            <a:endParaRPr sz="2000" dirty="0">
              <a:latin typeface="Trebuchet MS"/>
              <a:cs typeface="Trebuchet MS"/>
            </a:endParaRPr>
          </a:p>
          <a:p>
            <a:pPr marL="12700">
              <a:lnSpc>
                <a:spcPct val="100000"/>
              </a:lnSpc>
              <a:spcBef>
                <a:spcPts val="1440"/>
              </a:spcBef>
            </a:pPr>
            <a:r>
              <a:rPr sz="2000" dirty="0">
                <a:latin typeface="Trebuchet MS"/>
                <a:cs typeface="Trebuchet MS"/>
              </a:rPr>
              <a:t>iş</a:t>
            </a:r>
            <a:r>
              <a:rPr sz="2000" spc="5" dirty="0">
                <a:latin typeface="Trebuchet MS"/>
                <a:cs typeface="Trebuchet MS"/>
              </a:rPr>
              <a:t> </a:t>
            </a:r>
            <a:r>
              <a:rPr sz="2000" dirty="0">
                <a:latin typeface="Trebuchet MS"/>
                <a:cs typeface="Trebuchet MS"/>
              </a:rPr>
              <a:t>sağlı</a:t>
            </a:r>
            <a:r>
              <a:rPr sz="2000" spc="-10" dirty="0">
                <a:latin typeface="Trebuchet MS"/>
                <a:cs typeface="Trebuchet MS"/>
              </a:rPr>
              <a:t>ğ</a:t>
            </a:r>
            <a:r>
              <a:rPr sz="2000" dirty="0">
                <a:latin typeface="Trebuchet MS"/>
                <a:cs typeface="Trebuchet MS"/>
              </a:rPr>
              <a:t>ı</a:t>
            </a:r>
            <a:r>
              <a:rPr sz="2000" spc="20" dirty="0">
                <a:latin typeface="Trebuchet MS"/>
                <a:cs typeface="Trebuchet MS"/>
              </a:rPr>
              <a:t> </a:t>
            </a:r>
            <a:r>
              <a:rPr sz="2000" dirty="0">
                <a:latin typeface="Trebuchet MS"/>
                <a:cs typeface="Trebuchet MS"/>
              </a:rPr>
              <a:t>ve</a:t>
            </a:r>
            <a:r>
              <a:rPr sz="2000" spc="5" dirty="0">
                <a:latin typeface="Trebuchet MS"/>
                <a:cs typeface="Trebuchet MS"/>
              </a:rPr>
              <a:t> </a:t>
            </a:r>
            <a:r>
              <a:rPr sz="2000" dirty="0" err="1">
                <a:latin typeface="Trebuchet MS"/>
                <a:cs typeface="Trebuchet MS"/>
              </a:rPr>
              <a:t>g</a:t>
            </a:r>
            <a:r>
              <a:rPr sz="2000" spc="-10" dirty="0" err="1">
                <a:latin typeface="Trebuchet MS"/>
                <a:cs typeface="Trebuchet MS"/>
              </a:rPr>
              <a:t>ü</a:t>
            </a:r>
            <a:r>
              <a:rPr sz="2000" dirty="0" err="1">
                <a:latin typeface="Trebuchet MS"/>
                <a:cs typeface="Trebuchet MS"/>
              </a:rPr>
              <a:t>venli</a:t>
            </a:r>
            <a:r>
              <a:rPr sz="2000" spc="-10" dirty="0" err="1">
                <a:latin typeface="Trebuchet MS"/>
                <a:cs typeface="Trebuchet MS"/>
              </a:rPr>
              <a:t>ğ</a:t>
            </a:r>
            <a:r>
              <a:rPr sz="2000" dirty="0" err="1">
                <a:latin typeface="Trebuchet MS"/>
                <a:cs typeface="Trebuchet MS"/>
              </a:rPr>
              <a:t>i</a:t>
            </a:r>
            <a:r>
              <a:rPr sz="2000" spc="15" dirty="0">
                <a:latin typeface="Trebuchet MS"/>
                <a:cs typeface="Trebuchet MS"/>
              </a:rPr>
              <a:t> </a:t>
            </a:r>
            <a:r>
              <a:rPr sz="2000" dirty="0" err="1" smtClean="0">
                <a:latin typeface="Trebuchet MS"/>
                <a:cs typeface="Trebuchet MS"/>
              </a:rPr>
              <a:t>ile</a:t>
            </a:r>
            <a:r>
              <a:rPr lang="tr-TR" sz="2000" dirty="0" smtClean="0">
                <a:latin typeface="Trebuchet MS"/>
                <a:cs typeface="Trebuchet MS"/>
              </a:rPr>
              <a:t> </a:t>
            </a:r>
            <a:r>
              <a:rPr sz="2000" spc="-5" dirty="0" err="1" smtClean="0">
                <a:latin typeface="Trebuchet MS"/>
                <a:cs typeface="Trebuchet MS"/>
              </a:rPr>
              <a:t>ilgil</a:t>
            </a:r>
            <a:r>
              <a:rPr sz="2000" dirty="0" err="1" smtClean="0">
                <a:latin typeface="Trebuchet MS"/>
                <a:cs typeface="Trebuchet MS"/>
              </a:rPr>
              <a:t>i</a:t>
            </a:r>
            <a:r>
              <a:rPr sz="2000" spc="20" dirty="0" smtClean="0">
                <a:latin typeface="Trebuchet MS"/>
                <a:cs typeface="Trebuchet MS"/>
              </a:rPr>
              <a:t> </a:t>
            </a:r>
            <a:r>
              <a:rPr sz="2000" dirty="0">
                <a:latin typeface="Trebuchet MS"/>
                <a:cs typeface="Trebuchet MS"/>
              </a:rPr>
              <a:t>çalışmalarda</a:t>
            </a:r>
            <a:r>
              <a:rPr sz="2000" spc="25" dirty="0">
                <a:latin typeface="Trebuchet MS"/>
                <a:cs typeface="Trebuchet MS"/>
              </a:rPr>
              <a:t> </a:t>
            </a:r>
            <a:r>
              <a:rPr sz="2000" dirty="0">
                <a:latin typeface="Trebuchet MS"/>
                <a:cs typeface="Trebuchet MS"/>
              </a:rPr>
              <a:t>bul</a:t>
            </a:r>
            <a:r>
              <a:rPr sz="2000" spc="-10" dirty="0">
                <a:latin typeface="Trebuchet MS"/>
                <a:cs typeface="Trebuchet MS"/>
              </a:rPr>
              <a:t>u</a:t>
            </a:r>
            <a:r>
              <a:rPr sz="2000" dirty="0">
                <a:latin typeface="Trebuchet MS"/>
                <a:cs typeface="Trebuchet MS"/>
              </a:rPr>
              <a:t>nmak</a:t>
            </a:r>
            <a:r>
              <a:rPr sz="2000" spc="25" dirty="0">
                <a:latin typeface="Trebuchet MS"/>
                <a:cs typeface="Trebuchet MS"/>
              </a:rPr>
              <a:t> </a:t>
            </a:r>
            <a:r>
              <a:rPr sz="2000" dirty="0">
                <a:latin typeface="Trebuchet MS"/>
                <a:cs typeface="Trebuchet MS"/>
              </a:rPr>
              <a:t>üzere </a:t>
            </a:r>
            <a:r>
              <a:rPr sz="2000" b="1" spc="-5" dirty="0">
                <a:solidFill>
                  <a:srgbClr val="0033CC"/>
                </a:solidFill>
                <a:latin typeface="Trebuchet MS"/>
                <a:cs typeface="Trebuchet MS"/>
              </a:rPr>
              <a:t>kurul</a:t>
            </a:r>
            <a:r>
              <a:rPr sz="2000" b="1" spc="-10" dirty="0">
                <a:solidFill>
                  <a:srgbClr val="0033CC"/>
                </a:solidFill>
                <a:latin typeface="Trebuchet MS"/>
                <a:cs typeface="Trebuchet MS"/>
              </a:rPr>
              <a:t> </a:t>
            </a:r>
            <a:r>
              <a:rPr sz="2000" dirty="0">
                <a:latin typeface="Trebuchet MS"/>
                <a:cs typeface="Trebuchet MS"/>
              </a:rPr>
              <a:t>ol</a:t>
            </a:r>
            <a:r>
              <a:rPr sz="2000" spc="-10" dirty="0">
                <a:latin typeface="Trebuchet MS"/>
                <a:cs typeface="Trebuchet MS"/>
              </a:rPr>
              <a:t>u</a:t>
            </a:r>
            <a:r>
              <a:rPr sz="2000" dirty="0">
                <a:latin typeface="Trebuchet MS"/>
                <a:cs typeface="Trebuchet MS"/>
              </a:rPr>
              <a:t>şturu</a:t>
            </a:r>
            <a:r>
              <a:rPr sz="2000" spc="-330" dirty="0">
                <a:latin typeface="Trebuchet MS"/>
                <a:cs typeface="Trebuchet MS"/>
              </a:rPr>
              <a:t>r</a:t>
            </a:r>
            <a:r>
              <a:rPr sz="2000" dirty="0">
                <a:latin typeface="Trebuchet MS"/>
                <a:cs typeface="Trebuchet MS"/>
              </a:rPr>
              <a:t>.</a:t>
            </a:r>
            <a:r>
              <a:rPr sz="2000" spc="40" dirty="0">
                <a:latin typeface="Trebuchet MS"/>
                <a:cs typeface="Trebuchet MS"/>
              </a:rPr>
              <a:t> </a:t>
            </a:r>
            <a:r>
              <a:rPr sz="2000" b="1" dirty="0">
                <a:solidFill>
                  <a:srgbClr val="0033CC"/>
                </a:solidFill>
                <a:latin typeface="Trebuchet MS"/>
                <a:cs typeface="Trebuchet MS"/>
              </a:rPr>
              <a:t>İşve</a:t>
            </a:r>
            <a:r>
              <a:rPr sz="2000" b="1" spc="-10" dirty="0">
                <a:solidFill>
                  <a:srgbClr val="0033CC"/>
                </a:solidFill>
                <a:latin typeface="Trebuchet MS"/>
                <a:cs typeface="Trebuchet MS"/>
              </a:rPr>
              <a:t>r</a:t>
            </a:r>
            <a:r>
              <a:rPr sz="2000" b="1" dirty="0">
                <a:solidFill>
                  <a:srgbClr val="0033CC"/>
                </a:solidFill>
                <a:latin typeface="Trebuchet MS"/>
                <a:cs typeface="Trebuchet MS"/>
              </a:rPr>
              <a:t>en, </a:t>
            </a:r>
            <a:r>
              <a:rPr sz="2000" b="1" spc="5" dirty="0">
                <a:solidFill>
                  <a:srgbClr val="0033CC"/>
                </a:solidFill>
                <a:latin typeface="Trebuchet MS"/>
                <a:cs typeface="Trebuchet MS"/>
              </a:rPr>
              <a:t>i</a:t>
            </a:r>
            <a:r>
              <a:rPr sz="2000" b="1" dirty="0">
                <a:solidFill>
                  <a:srgbClr val="0033CC"/>
                </a:solidFill>
                <a:latin typeface="Trebuchet MS"/>
                <a:cs typeface="Trebuchet MS"/>
              </a:rPr>
              <a:t>ş</a:t>
            </a:r>
            <a:r>
              <a:rPr sz="2000" b="1" spc="-5" dirty="0">
                <a:solidFill>
                  <a:srgbClr val="0033CC"/>
                </a:solidFill>
                <a:latin typeface="Trebuchet MS"/>
                <a:cs typeface="Trebuchet MS"/>
              </a:rPr>
              <a:t> </a:t>
            </a:r>
            <a:r>
              <a:rPr sz="2000" b="1" dirty="0">
                <a:solidFill>
                  <a:srgbClr val="0033CC"/>
                </a:solidFill>
                <a:latin typeface="Trebuchet MS"/>
                <a:cs typeface="Trebuchet MS"/>
              </a:rPr>
              <a:t>sağlığı</a:t>
            </a:r>
            <a:r>
              <a:rPr sz="2000" b="1" spc="-10" dirty="0">
                <a:solidFill>
                  <a:srgbClr val="0033CC"/>
                </a:solidFill>
                <a:latin typeface="Trebuchet MS"/>
                <a:cs typeface="Trebuchet MS"/>
              </a:rPr>
              <a:t> </a:t>
            </a:r>
            <a:r>
              <a:rPr sz="2000" b="1" spc="-5" dirty="0">
                <a:solidFill>
                  <a:srgbClr val="0033CC"/>
                </a:solidFill>
                <a:latin typeface="Trebuchet MS"/>
                <a:cs typeface="Trebuchet MS"/>
              </a:rPr>
              <a:t>ve </a:t>
            </a:r>
            <a:r>
              <a:rPr sz="2000" b="1" dirty="0">
                <a:solidFill>
                  <a:srgbClr val="0033CC"/>
                </a:solidFill>
                <a:latin typeface="Trebuchet MS"/>
                <a:cs typeface="Trebuchet MS"/>
              </a:rPr>
              <a:t>g</a:t>
            </a:r>
            <a:r>
              <a:rPr sz="2000" b="1" spc="-10" dirty="0">
                <a:solidFill>
                  <a:srgbClr val="0033CC"/>
                </a:solidFill>
                <a:latin typeface="Trebuchet MS"/>
                <a:cs typeface="Trebuchet MS"/>
              </a:rPr>
              <a:t>ü</a:t>
            </a:r>
            <a:r>
              <a:rPr sz="2000" b="1" dirty="0">
                <a:solidFill>
                  <a:srgbClr val="0033CC"/>
                </a:solidFill>
                <a:latin typeface="Trebuchet MS"/>
                <a:cs typeface="Trebuchet MS"/>
              </a:rPr>
              <a:t>v</a:t>
            </a:r>
            <a:r>
              <a:rPr sz="2000" b="1" spc="-10" dirty="0">
                <a:solidFill>
                  <a:srgbClr val="0033CC"/>
                </a:solidFill>
                <a:latin typeface="Trebuchet MS"/>
                <a:cs typeface="Trebuchet MS"/>
              </a:rPr>
              <a:t>e</a:t>
            </a:r>
            <a:r>
              <a:rPr sz="2000" b="1" dirty="0">
                <a:solidFill>
                  <a:srgbClr val="0033CC"/>
                </a:solidFill>
                <a:latin typeface="Trebuchet MS"/>
                <a:cs typeface="Trebuchet MS"/>
              </a:rPr>
              <a:t>nliği</a:t>
            </a:r>
            <a:r>
              <a:rPr sz="2000" b="1" spc="-15" dirty="0">
                <a:solidFill>
                  <a:srgbClr val="0033CC"/>
                </a:solidFill>
                <a:latin typeface="Trebuchet MS"/>
                <a:cs typeface="Trebuchet MS"/>
              </a:rPr>
              <a:t> </a:t>
            </a:r>
            <a:r>
              <a:rPr sz="2000" b="1" dirty="0">
                <a:solidFill>
                  <a:srgbClr val="0033CC"/>
                </a:solidFill>
                <a:latin typeface="Trebuchet MS"/>
                <a:cs typeface="Trebuchet MS"/>
              </a:rPr>
              <a:t>mevz</a:t>
            </a:r>
            <a:r>
              <a:rPr sz="2000" b="1" spc="-10" dirty="0">
                <a:solidFill>
                  <a:srgbClr val="0033CC"/>
                </a:solidFill>
                <a:latin typeface="Trebuchet MS"/>
                <a:cs typeface="Trebuchet MS"/>
              </a:rPr>
              <a:t>u</a:t>
            </a:r>
            <a:r>
              <a:rPr sz="2000" b="1" dirty="0">
                <a:solidFill>
                  <a:srgbClr val="0033CC"/>
                </a:solidFill>
                <a:latin typeface="Trebuchet MS"/>
                <a:cs typeface="Trebuchet MS"/>
              </a:rPr>
              <a:t>atına</a:t>
            </a:r>
            <a:r>
              <a:rPr sz="2000" b="1" spc="-10" dirty="0">
                <a:solidFill>
                  <a:srgbClr val="0033CC"/>
                </a:solidFill>
                <a:latin typeface="Trebuchet MS"/>
                <a:cs typeface="Trebuchet MS"/>
              </a:rPr>
              <a:t> </a:t>
            </a:r>
            <a:r>
              <a:rPr sz="2000" b="1" dirty="0">
                <a:solidFill>
                  <a:srgbClr val="0033CC"/>
                </a:solidFill>
                <a:latin typeface="Trebuchet MS"/>
                <a:cs typeface="Trebuchet MS"/>
              </a:rPr>
              <a:t>u</a:t>
            </a:r>
            <a:r>
              <a:rPr sz="2000" b="1" spc="-15" dirty="0">
                <a:solidFill>
                  <a:srgbClr val="0033CC"/>
                </a:solidFill>
                <a:latin typeface="Trebuchet MS"/>
                <a:cs typeface="Trebuchet MS"/>
              </a:rPr>
              <a:t>y</a:t>
            </a:r>
            <a:r>
              <a:rPr sz="2000" b="1" dirty="0">
                <a:solidFill>
                  <a:srgbClr val="0033CC"/>
                </a:solidFill>
                <a:latin typeface="Trebuchet MS"/>
                <a:cs typeface="Trebuchet MS"/>
              </a:rPr>
              <a:t>g</a:t>
            </a:r>
            <a:r>
              <a:rPr sz="2000" b="1" spc="-10" dirty="0">
                <a:solidFill>
                  <a:srgbClr val="0033CC"/>
                </a:solidFill>
                <a:latin typeface="Trebuchet MS"/>
                <a:cs typeface="Trebuchet MS"/>
              </a:rPr>
              <a:t>u</a:t>
            </a:r>
            <a:r>
              <a:rPr sz="2000" b="1" dirty="0">
                <a:solidFill>
                  <a:srgbClr val="0033CC"/>
                </a:solidFill>
                <a:latin typeface="Trebuchet MS"/>
                <a:cs typeface="Trebuchet MS"/>
              </a:rPr>
              <a:t>n</a:t>
            </a:r>
            <a:r>
              <a:rPr sz="2000" b="1" spc="-45" dirty="0">
                <a:solidFill>
                  <a:srgbClr val="0033CC"/>
                </a:solidFill>
                <a:latin typeface="Trebuchet MS"/>
                <a:cs typeface="Trebuchet MS"/>
              </a:rPr>
              <a:t> </a:t>
            </a:r>
            <a:r>
              <a:rPr sz="2000" b="1" dirty="0">
                <a:solidFill>
                  <a:srgbClr val="0033CC"/>
                </a:solidFill>
                <a:latin typeface="Trebuchet MS"/>
                <a:cs typeface="Trebuchet MS"/>
              </a:rPr>
              <a:t>kur</a:t>
            </a:r>
            <a:r>
              <a:rPr sz="2000" b="1" spc="-10" dirty="0">
                <a:solidFill>
                  <a:srgbClr val="0033CC"/>
                </a:solidFill>
                <a:latin typeface="Trebuchet MS"/>
                <a:cs typeface="Trebuchet MS"/>
              </a:rPr>
              <a:t>u</a:t>
            </a:r>
            <a:r>
              <a:rPr sz="2000" b="1" dirty="0">
                <a:solidFill>
                  <a:srgbClr val="0033CC"/>
                </a:solidFill>
                <a:latin typeface="Trebuchet MS"/>
                <a:cs typeface="Trebuchet MS"/>
              </a:rPr>
              <a:t>l </a:t>
            </a:r>
            <a:r>
              <a:rPr sz="2000" b="1" spc="-70" dirty="0">
                <a:solidFill>
                  <a:srgbClr val="0033CC"/>
                </a:solidFill>
                <a:latin typeface="Trebuchet MS"/>
                <a:cs typeface="Trebuchet MS"/>
              </a:rPr>
              <a:t>k</a:t>
            </a:r>
            <a:r>
              <a:rPr sz="2000" b="1" dirty="0">
                <a:solidFill>
                  <a:srgbClr val="0033CC"/>
                </a:solidFill>
                <a:latin typeface="Trebuchet MS"/>
                <a:cs typeface="Trebuchet MS"/>
              </a:rPr>
              <a:t>a</a:t>
            </a:r>
            <a:r>
              <a:rPr sz="2000" b="1" spc="-75" dirty="0">
                <a:solidFill>
                  <a:srgbClr val="0033CC"/>
                </a:solidFill>
                <a:latin typeface="Trebuchet MS"/>
                <a:cs typeface="Trebuchet MS"/>
              </a:rPr>
              <a:t>r</a:t>
            </a:r>
            <a:r>
              <a:rPr sz="2000" b="1" dirty="0">
                <a:solidFill>
                  <a:srgbClr val="0033CC"/>
                </a:solidFill>
                <a:latin typeface="Trebuchet MS"/>
                <a:cs typeface="Trebuchet MS"/>
              </a:rPr>
              <a:t>arlarını</a:t>
            </a:r>
            <a:r>
              <a:rPr sz="2000" b="1" spc="-30" dirty="0">
                <a:solidFill>
                  <a:srgbClr val="0033CC"/>
                </a:solidFill>
                <a:latin typeface="Trebuchet MS"/>
                <a:cs typeface="Trebuchet MS"/>
              </a:rPr>
              <a:t> </a:t>
            </a:r>
            <a:r>
              <a:rPr sz="2000" b="1" spc="-5" dirty="0">
                <a:solidFill>
                  <a:srgbClr val="0033CC"/>
                </a:solidFill>
                <a:latin typeface="Trebuchet MS"/>
                <a:cs typeface="Trebuchet MS"/>
              </a:rPr>
              <a:t>uyg</a:t>
            </a:r>
            <a:r>
              <a:rPr sz="2000" b="1" spc="-15" dirty="0">
                <a:solidFill>
                  <a:srgbClr val="0033CC"/>
                </a:solidFill>
                <a:latin typeface="Trebuchet MS"/>
                <a:cs typeface="Trebuchet MS"/>
              </a:rPr>
              <a:t>u</a:t>
            </a:r>
            <a:r>
              <a:rPr sz="2000" b="1" spc="-5" dirty="0">
                <a:solidFill>
                  <a:srgbClr val="0033CC"/>
                </a:solidFill>
                <a:latin typeface="Trebuchet MS"/>
                <a:cs typeface="Trebuchet MS"/>
              </a:rPr>
              <a:t>la</a:t>
            </a:r>
            <a:r>
              <a:rPr sz="2000" b="1" spc="-290" dirty="0">
                <a:solidFill>
                  <a:srgbClr val="0033CC"/>
                </a:solidFill>
                <a:latin typeface="Trebuchet MS"/>
                <a:cs typeface="Trebuchet MS"/>
              </a:rPr>
              <a:t>r</a:t>
            </a:r>
            <a:r>
              <a:rPr sz="2000" b="1" dirty="0">
                <a:solidFill>
                  <a:srgbClr val="0033CC"/>
                </a:solidFill>
                <a:latin typeface="Trebuchet MS"/>
                <a:cs typeface="Trebuchet MS"/>
              </a:rPr>
              <a:t>.</a:t>
            </a:r>
            <a:endParaRPr sz="2000" dirty="0">
              <a:latin typeface="Trebuchet MS"/>
              <a:cs typeface="Trebuchet MS"/>
            </a:endParaRPr>
          </a:p>
          <a:p>
            <a:pPr marL="1468120" algn="ctr">
              <a:lnSpc>
                <a:spcPct val="100000"/>
              </a:lnSpc>
              <a:spcBef>
                <a:spcPts val="1455"/>
              </a:spcBef>
            </a:pPr>
            <a:r>
              <a:rPr sz="2000" dirty="0">
                <a:solidFill>
                  <a:srgbClr val="C00000"/>
                </a:solidFill>
                <a:latin typeface="Trebuchet MS"/>
                <a:cs typeface="Trebuchet MS"/>
              </a:rPr>
              <a:t>6331</a:t>
            </a:r>
            <a:r>
              <a:rPr sz="2000" spc="5" dirty="0">
                <a:solidFill>
                  <a:srgbClr val="C00000"/>
                </a:solidFill>
                <a:latin typeface="Trebuchet MS"/>
                <a:cs typeface="Trebuchet MS"/>
              </a:rPr>
              <a:t> </a:t>
            </a:r>
            <a:r>
              <a:rPr sz="2000" dirty="0">
                <a:solidFill>
                  <a:srgbClr val="C00000"/>
                </a:solidFill>
                <a:latin typeface="Trebuchet MS"/>
                <a:cs typeface="Trebuchet MS"/>
              </a:rPr>
              <a:t>Sayılı</a:t>
            </a:r>
            <a:r>
              <a:rPr sz="2000" spc="20" dirty="0">
                <a:solidFill>
                  <a:srgbClr val="C00000"/>
                </a:solidFill>
                <a:latin typeface="Trebuchet MS"/>
                <a:cs typeface="Trebuchet MS"/>
              </a:rPr>
              <a:t> </a:t>
            </a:r>
            <a:r>
              <a:rPr sz="2000" dirty="0">
                <a:solidFill>
                  <a:srgbClr val="C00000"/>
                </a:solidFill>
                <a:latin typeface="Trebuchet MS"/>
                <a:cs typeface="Trebuchet MS"/>
              </a:rPr>
              <a:t>İş</a:t>
            </a:r>
            <a:r>
              <a:rPr sz="2000" spc="10" dirty="0">
                <a:solidFill>
                  <a:srgbClr val="C00000"/>
                </a:solidFill>
                <a:latin typeface="Trebuchet MS"/>
                <a:cs typeface="Trebuchet MS"/>
              </a:rPr>
              <a:t> </a:t>
            </a:r>
            <a:r>
              <a:rPr sz="2000" dirty="0">
                <a:solidFill>
                  <a:srgbClr val="C00000"/>
                </a:solidFill>
                <a:latin typeface="Trebuchet MS"/>
                <a:cs typeface="Trebuchet MS"/>
              </a:rPr>
              <a:t>Sa</a:t>
            </a:r>
            <a:r>
              <a:rPr sz="2000" spc="-10" dirty="0">
                <a:solidFill>
                  <a:srgbClr val="C00000"/>
                </a:solidFill>
                <a:latin typeface="Trebuchet MS"/>
                <a:cs typeface="Trebuchet MS"/>
              </a:rPr>
              <a:t>ğ</a:t>
            </a:r>
            <a:r>
              <a:rPr sz="2000" dirty="0">
                <a:solidFill>
                  <a:srgbClr val="C00000"/>
                </a:solidFill>
                <a:latin typeface="Trebuchet MS"/>
                <a:cs typeface="Trebuchet MS"/>
              </a:rPr>
              <a:t>lığı ve</a:t>
            </a:r>
            <a:r>
              <a:rPr sz="2000" spc="10" dirty="0">
                <a:solidFill>
                  <a:srgbClr val="C00000"/>
                </a:solidFill>
                <a:latin typeface="Trebuchet MS"/>
                <a:cs typeface="Trebuchet MS"/>
              </a:rPr>
              <a:t> </a:t>
            </a:r>
            <a:r>
              <a:rPr sz="2000" dirty="0">
                <a:solidFill>
                  <a:srgbClr val="C00000"/>
                </a:solidFill>
                <a:latin typeface="Trebuchet MS"/>
                <a:cs typeface="Trebuchet MS"/>
              </a:rPr>
              <a:t>Güvenli</a:t>
            </a:r>
            <a:r>
              <a:rPr sz="2000" spc="-15" dirty="0">
                <a:solidFill>
                  <a:srgbClr val="C00000"/>
                </a:solidFill>
                <a:latin typeface="Trebuchet MS"/>
                <a:cs typeface="Trebuchet MS"/>
              </a:rPr>
              <a:t>ğ</a:t>
            </a:r>
            <a:r>
              <a:rPr sz="2000" dirty="0">
                <a:solidFill>
                  <a:srgbClr val="C00000"/>
                </a:solidFill>
                <a:latin typeface="Trebuchet MS"/>
                <a:cs typeface="Trebuchet MS"/>
              </a:rPr>
              <a:t>i</a:t>
            </a:r>
            <a:r>
              <a:rPr sz="2000" spc="15" dirty="0">
                <a:solidFill>
                  <a:srgbClr val="C00000"/>
                </a:solidFill>
                <a:latin typeface="Trebuchet MS"/>
                <a:cs typeface="Trebuchet MS"/>
              </a:rPr>
              <a:t> </a:t>
            </a:r>
            <a:r>
              <a:rPr sz="2000" dirty="0">
                <a:solidFill>
                  <a:srgbClr val="C00000"/>
                </a:solidFill>
                <a:latin typeface="Trebuchet MS"/>
                <a:cs typeface="Trebuchet MS"/>
              </a:rPr>
              <a:t>Kanu</a:t>
            </a:r>
            <a:r>
              <a:rPr sz="2000" spc="-10" dirty="0">
                <a:solidFill>
                  <a:srgbClr val="C00000"/>
                </a:solidFill>
                <a:latin typeface="Trebuchet MS"/>
                <a:cs typeface="Trebuchet MS"/>
              </a:rPr>
              <a:t>n</a:t>
            </a:r>
            <a:r>
              <a:rPr sz="2000" dirty="0">
                <a:solidFill>
                  <a:srgbClr val="C00000"/>
                </a:solidFill>
                <a:latin typeface="Trebuchet MS"/>
                <a:cs typeface="Trebuchet MS"/>
              </a:rPr>
              <a:t>u</a:t>
            </a:r>
            <a:r>
              <a:rPr sz="2000" spc="25" dirty="0">
                <a:solidFill>
                  <a:srgbClr val="C00000"/>
                </a:solidFill>
                <a:latin typeface="Trebuchet MS"/>
                <a:cs typeface="Trebuchet MS"/>
              </a:rPr>
              <a:t> </a:t>
            </a:r>
            <a:r>
              <a:rPr sz="2000" dirty="0">
                <a:solidFill>
                  <a:srgbClr val="C00000"/>
                </a:solidFill>
                <a:latin typeface="Trebuchet MS"/>
                <a:cs typeface="Trebuchet MS"/>
              </a:rPr>
              <a:t>Md:</a:t>
            </a:r>
            <a:r>
              <a:rPr sz="2000" spc="25" dirty="0">
                <a:solidFill>
                  <a:srgbClr val="C00000"/>
                </a:solidFill>
                <a:latin typeface="Trebuchet MS"/>
                <a:cs typeface="Trebuchet MS"/>
              </a:rPr>
              <a:t> </a:t>
            </a:r>
            <a:r>
              <a:rPr sz="2000" dirty="0">
                <a:solidFill>
                  <a:srgbClr val="C00000"/>
                </a:solidFill>
                <a:latin typeface="Trebuchet MS"/>
                <a:cs typeface="Trebuchet MS"/>
              </a:rPr>
              <a:t>22</a:t>
            </a:r>
            <a:endParaRPr sz="2000" dirty="0">
              <a:latin typeface="Trebuchet MS"/>
              <a:cs typeface="Trebuchet MS"/>
            </a:endParaRPr>
          </a:p>
        </p:txBody>
      </p:sp>
      <p:pic>
        <p:nvPicPr>
          <p:cNvPr id="9" name="Picture 2"/>
          <p:cNvPicPr>
            <a:picLocks noChangeAspect="1" noChangeArrowheads="1"/>
          </p:cNvPicPr>
          <p:nvPr/>
        </p:nvPicPr>
        <p:blipFill>
          <a:blip r:embed="rId2" cstate="print"/>
          <a:srcRect/>
          <a:stretch>
            <a:fillRect/>
          </a:stretch>
        </p:blipFill>
        <p:spPr bwMode="auto">
          <a:xfrm>
            <a:off x="6060936" y="1472119"/>
            <a:ext cx="2975560"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object 3"/>
          <p:cNvSpPr txBox="1"/>
          <p:nvPr/>
        </p:nvSpPr>
        <p:spPr>
          <a:xfrm>
            <a:off x="307975" y="1061243"/>
            <a:ext cx="8584505" cy="4693593"/>
          </a:xfrm>
          <a:prstGeom prst="rect">
            <a:avLst/>
          </a:prstGeom>
        </p:spPr>
        <p:txBody>
          <a:bodyPr vert="horz" wrap="square" lIns="0" tIns="0" rIns="0" bIns="0" rtlCol="0">
            <a:spAutoFit/>
          </a:bodyPr>
          <a:lstStyle/>
          <a:p>
            <a:pPr marL="12700">
              <a:lnSpc>
                <a:spcPct val="100000"/>
              </a:lnSpc>
              <a:buAutoNum type="alphaLcParenR"/>
              <a:tabLst>
                <a:tab pos="378460" algn="l"/>
              </a:tabLst>
            </a:pPr>
            <a:r>
              <a:rPr lang="tr-TR" sz="2000" dirty="0" smtClean="0">
                <a:solidFill>
                  <a:srgbClr val="FF0000"/>
                </a:solidFill>
                <a:latin typeface="Trebuchet MS"/>
                <a:cs typeface="Trebuchet MS"/>
              </a:rPr>
              <a:t>  </a:t>
            </a:r>
            <a:r>
              <a:rPr sz="2000" dirty="0" err="1" smtClean="0">
                <a:solidFill>
                  <a:srgbClr val="FF0000"/>
                </a:solidFill>
                <a:latin typeface="Trebuchet MS"/>
                <a:cs typeface="Trebuchet MS"/>
              </a:rPr>
              <a:t>İş</a:t>
            </a:r>
            <a:r>
              <a:rPr lang="tr-TR" sz="2000" dirty="0" smtClean="0">
                <a:solidFill>
                  <a:srgbClr val="FF0000"/>
                </a:solidFill>
                <a:latin typeface="Trebuchet MS"/>
                <a:cs typeface="Trebuchet MS"/>
              </a:rPr>
              <a:t> </a:t>
            </a:r>
            <a:r>
              <a:rPr sz="2000" dirty="0" err="1" smtClean="0">
                <a:solidFill>
                  <a:srgbClr val="FF0000"/>
                </a:solidFill>
                <a:latin typeface="Trebuchet MS"/>
                <a:cs typeface="Trebuchet MS"/>
              </a:rPr>
              <a:t>veren</a:t>
            </a:r>
            <a:r>
              <a:rPr sz="2000" dirty="0" smtClean="0">
                <a:solidFill>
                  <a:srgbClr val="FF0000"/>
                </a:solidFill>
                <a:latin typeface="Trebuchet MS"/>
                <a:cs typeface="Trebuchet MS"/>
              </a:rPr>
              <a:t> ve</a:t>
            </a:r>
            <a:r>
              <a:rPr lang="tr-TR" sz="2000" dirty="0" smtClean="0">
                <a:solidFill>
                  <a:srgbClr val="FF0000"/>
                </a:solidFill>
                <a:latin typeface="Trebuchet MS"/>
                <a:cs typeface="Trebuchet MS"/>
              </a:rPr>
              <a:t> </a:t>
            </a:r>
            <a:r>
              <a:rPr sz="2000" dirty="0" err="1" smtClean="0">
                <a:solidFill>
                  <a:srgbClr val="FF0000"/>
                </a:solidFill>
                <a:latin typeface="Trebuchet MS"/>
                <a:cs typeface="Trebuchet MS"/>
              </a:rPr>
              <a:t>ya</a:t>
            </a:r>
            <a:r>
              <a:rPr sz="2000" spc="10" dirty="0" smtClean="0">
                <a:solidFill>
                  <a:srgbClr val="FF0000"/>
                </a:solidFill>
                <a:latin typeface="Trebuchet MS"/>
                <a:cs typeface="Trebuchet MS"/>
              </a:rPr>
              <a:t> </a:t>
            </a:r>
            <a:r>
              <a:rPr lang="tr-TR" sz="2000" dirty="0">
                <a:solidFill>
                  <a:srgbClr val="FF0000"/>
                </a:solidFill>
                <a:latin typeface="Trebuchet MS"/>
                <a:cs typeface="Trebuchet MS"/>
              </a:rPr>
              <a:t>İ</a:t>
            </a:r>
            <a:r>
              <a:rPr sz="2000" dirty="0" smtClean="0">
                <a:solidFill>
                  <a:srgbClr val="FF0000"/>
                </a:solidFill>
                <a:latin typeface="Trebuchet MS"/>
                <a:cs typeface="Trebuchet MS"/>
              </a:rPr>
              <a:t>ş</a:t>
            </a:r>
            <a:r>
              <a:rPr lang="tr-TR" sz="2000" dirty="0" smtClean="0">
                <a:solidFill>
                  <a:srgbClr val="FF0000"/>
                </a:solidFill>
                <a:latin typeface="Trebuchet MS"/>
                <a:cs typeface="Trebuchet MS"/>
              </a:rPr>
              <a:t> v</a:t>
            </a:r>
            <a:r>
              <a:rPr sz="2000" dirty="0" err="1" smtClean="0">
                <a:solidFill>
                  <a:srgbClr val="FF0000"/>
                </a:solidFill>
                <a:latin typeface="Trebuchet MS"/>
                <a:cs typeface="Trebuchet MS"/>
              </a:rPr>
              <a:t>eren</a:t>
            </a:r>
            <a:r>
              <a:rPr sz="2000" spc="15" dirty="0" smtClean="0">
                <a:solidFill>
                  <a:srgbClr val="FF0000"/>
                </a:solidFill>
                <a:latin typeface="Trebuchet MS"/>
                <a:cs typeface="Trebuchet MS"/>
              </a:rPr>
              <a:t> </a:t>
            </a:r>
            <a:r>
              <a:rPr lang="tr-TR" sz="2000" dirty="0" err="1">
                <a:solidFill>
                  <a:srgbClr val="FF0000"/>
                </a:solidFill>
                <a:latin typeface="Trebuchet MS"/>
                <a:cs typeface="Trebuchet MS"/>
              </a:rPr>
              <a:t>v</a:t>
            </a:r>
            <a:r>
              <a:rPr sz="2000" dirty="0" err="1" smtClean="0">
                <a:solidFill>
                  <a:srgbClr val="FF0000"/>
                </a:solidFill>
                <a:latin typeface="Trebuchet MS"/>
                <a:cs typeface="Trebuchet MS"/>
              </a:rPr>
              <a:t>ekili</a:t>
            </a:r>
            <a:r>
              <a:rPr sz="2000" dirty="0" smtClean="0">
                <a:solidFill>
                  <a:srgbClr val="FF0000"/>
                </a:solidFill>
                <a:latin typeface="Trebuchet MS"/>
                <a:cs typeface="Trebuchet MS"/>
              </a:rPr>
              <a:t>,</a:t>
            </a:r>
            <a:endParaRPr lang="tr-TR" sz="2000" dirty="0" smtClean="0">
              <a:solidFill>
                <a:srgbClr val="FF0000"/>
              </a:solidFill>
              <a:latin typeface="Trebuchet MS"/>
              <a:cs typeface="Trebuchet MS"/>
            </a:endParaRPr>
          </a:p>
          <a:p>
            <a:pPr marL="12700">
              <a:lnSpc>
                <a:spcPct val="100000"/>
              </a:lnSpc>
              <a:buAutoNum type="alphaLcParenR"/>
              <a:tabLst>
                <a:tab pos="378460" algn="l"/>
              </a:tabLst>
            </a:pPr>
            <a:endParaRPr sz="1000" dirty="0">
              <a:solidFill>
                <a:srgbClr val="FF0000"/>
              </a:solidFill>
              <a:latin typeface="Trebuchet MS"/>
              <a:cs typeface="Trebuchet MS"/>
            </a:endParaRPr>
          </a:p>
          <a:p>
            <a:pPr marL="386715" indent="-374015">
              <a:lnSpc>
                <a:spcPct val="100000"/>
              </a:lnSpc>
              <a:spcBef>
                <a:spcPts val="575"/>
              </a:spcBef>
              <a:buAutoNum type="alphaLcParenR"/>
              <a:tabLst>
                <a:tab pos="387350" algn="l"/>
              </a:tabLst>
            </a:pPr>
            <a:r>
              <a:rPr sz="2000" dirty="0" err="1">
                <a:solidFill>
                  <a:srgbClr val="92D050"/>
                </a:solidFill>
                <a:latin typeface="Trebuchet MS"/>
                <a:cs typeface="Trebuchet MS"/>
              </a:rPr>
              <a:t>İş</a:t>
            </a:r>
            <a:r>
              <a:rPr sz="2000" dirty="0">
                <a:solidFill>
                  <a:srgbClr val="92D050"/>
                </a:solidFill>
                <a:latin typeface="Trebuchet MS"/>
                <a:cs typeface="Trebuchet MS"/>
              </a:rPr>
              <a:t> </a:t>
            </a:r>
            <a:r>
              <a:rPr lang="tr-TR" sz="2000" dirty="0" smtClean="0">
                <a:solidFill>
                  <a:srgbClr val="92D050"/>
                </a:solidFill>
                <a:latin typeface="Trebuchet MS"/>
                <a:cs typeface="Trebuchet MS"/>
              </a:rPr>
              <a:t>G</a:t>
            </a:r>
            <a:r>
              <a:rPr sz="2000" dirty="0" err="1" smtClean="0">
                <a:solidFill>
                  <a:srgbClr val="92D050"/>
                </a:solidFill>
                <a:latin typeface="Trebuchet MS"/>
                <a:cs typeface="Trebuchet MS"/>
              </a:rPr>
              <a:t>üve</a:t>
            </a:r>
            <a:r>
              <a:rPr sz="2000" spc="-10" dirty="0" err="1" smtClean="0">
                <a:solidFill>
                  <a:srgbClr val="92D050"/>
                </a:solidFill>
                <a:latin typeface="Trebuchet MS"/>
                <a:cs typeface="Trebuchet MS"/>
              </a:rPr>
              <a:t>n</a:t>
            </a:r>
            <a:r>
              <a:rPr sz="2000" dirty="0" err="1" smtClean="0">
                <a:solidFill>
                  <a:srgbClr val="92D050"/>
                </a:solidFill>
                <a:latin typeface="Trebuchet MS"/>
                <a:cs typeface="Trebuchet MS"/>
              </a:rPr>
              <a:t>liği</a:t>
            </a:r>
            <a:r>
              <a:rPr sz="2000" spc="10" dirty="0" smtClean="0">
                <a:solidFill>
                  <a:srgbClr val="92D050"/>
                </a:solidFill>
                <a:latin typeface="Trebuchet MS"/>
                <a:cs typeface="Trebuchet MS"/>
              </a:rPr>
              <a:t> </a:t>
            </a:r>
            <a:r>
              <a:rPr lang="tr-TR" sz="2000" dirty="0" err="1">
                <a:solidFill>
                  <a:srgbClr val="92D050"/>
                </a:solidFill>
                <a:latin typeface="Trebuchet MS"/>
                <a:cs typeface="Trebuchet MS"/>
              </a:rPr>
              <a:t>U</a:t>
            </a:r>
            <a:r>
              <a:rPr sz="2000" dirty="0" err="1" smtClean="0">
                <a:solidFill>
                  <a:srgbClr val="92D050"/>
                </a:solidFill>
                <a:latin typeface="Trebuchet MS"/>
                <a:cs typeface="Trebuchet MS"/>
              </a:rPr>
              <a:t>zmanı</a:t>
            </a:r>
            <a:r>
              <a:rPr sz="2000" dirty="0" smtClean="0">
                <a:solidFill>
                  <a:srgbClr val="92D050"/>
                </a:solidFill>
                <a:latin typeface="Trebuchet MS"/>
                <a:cs typeface="Trebuchet MS"/>
              </a:rPr>
              <a:t>,</a:t>
            </a:r>
            <a:r>
              <a:rPr lang="tr-TR" sz="2000" dirty="0" smtClean="0">
                <a:solidFill>
                  <a:srgbClr val="92D050"/>
                </a:solidFill>
                <a:latin typeface="Trebuchet MS"/>
                <a:cs typeface="Trebuchet MS"/>
              </a:rPr>
              <a:t>   </a:t>
            </a:r>
            <a:r>
              <a:rPr lang="tr-TR" sz="2000" dirty="0" smtClean="0">
                <a:solidFill>
                  <a:srgbClr val="FFC000"/>
                </a:solidFill>
                <a:latin typeface="Trebuchet MS"/>
                <a:cs typeface="Trebuchet MS"/>
              </a:rPr>
              <a:t>(</a:t>
            </a:r>
            <a:r>
              <a:rPr lang="tr-TR" sz="2000" dirty="0" err="1" smtClean="0">
                <a:solidFill>
                  <a:srgbClr val="FFC000"/>
                </a:solidFill>
                <a:latin typeface="Trebuchet MS"/>
                <a:cs typeface="Trebuchet MS"/>
              </a:rPr>
              <a:t>Sekreterya</a:t>
            </a:r>
            <a:r>
              <a:rPr lang="tr-TR" sz="2000" dirty="0" smtClean="0">
                <a:solidFill>
                  <a:srgbClr val="FFC000"/>
                </a:solidFill>
                <a:latin typeface="Trebuchet MS"/>
                <a:cs typeface="Trebuchet MS"/>
              </a:rPr>
              <a:t>)</a:t>
            </a:r>
          </a:p>
          <a:p>
            <a:pPr marL="386715" indent="-374015">
              <a:lnSpc>
                <a:spcPct val="100000"/>
              </a:lnSpc>
              <a:spcBef>
                <a:spcPts val="575"/>
              </a:spcBef>
              <a:buAutoNum type="alphaLcParenR"/>
              <a:tabLst>
                <a:tab pos="387350" algn="l"/>
              </a:tabLst>
            </a:pPr>
            <a:endParaRPr sz="1000" dirty="0">
              <a:solidFill>
                <a:srgbClr val="92D050"/>
              </a:solidFill>
              <a:latin typeface="Trebuchet MS"/>
              <a:cs typeface="Trebuchet MS"/>
            </a:endParaRPr>
          </a:p>
          <a:p>
            <a:pPr marL="367030" indent="-354330">
              <a:lnSpc>
                <a:spcPct val="100000"/>
              </a:lnSpc>
              <a:spcBef>
                <a:spcPts val="575"/>
              </a:spcBef>
              <a:buAutoNum type="alphaLcParenR"/>
              <a:tabLst>
                <a:tab pos="367665" algn="l"/>
              </a:tabLst>
            </a:pPr>
            <a:r>
              <a:rPr sz="2000" dirty="0" err="1" smtClean="0">
                <a:solidFill>
                  <a:srgbClr val="92D050"/>
                </a:solidFill>
                <a:latin typeface="Trebuchet MS"/>
                <a:cs typeface="Trebuchet MS"/>
              </a:rPr>
              <a:t>İş</a:t>
            </a:r>
            <a:r>
              <a:rPr lang="tr-TR" sz="2000" dirty="0" smtClean="0">
                <a:solidFill>
                  <a:srgbClr val="92D050"/>
                </a:solidFill>
                <a:latin typeface="Trebuchet MS"/>
                <a:cs typeface="Trebuchet MS"/>
              </a:rPr>
              <a:t> </a:t>
            </a:r>
            <a:r>
              <a:rPr sz="2000" spc="5" dirty="0" err="1" smtClean="0">
                <a:solidFill>
                  <a:srgbClr val="92D050"/>
                </a:solidFill>
                <a:latin typeface="Trebuchet MS"/>
                <a:cs typeface="Trebuchet MS"/>
              </a:rPr>
              <a:t>y</a:t>
            </a:r>
            <a:r>
              <a:rPr sz="2000" dirty="0" err="1" smtClean="0">
                <a:solidFill>
                  <a:srgbClr val="92D050"/>
                </a:solidFill>
                <a:latin typeface="Trebuchet MS"/>
                <a:cs typeface="Trebuchet MS"/>
              </a:rPr>
              <a:t>eri</a:t>
            </a:r>
            <a:r>
              <a:rPr sz="2000" spc="5" dirty="0" smtClean="0">
                <a:solidFill>
                  <a:srgbClr val="92D050"/>
                </a:solidFill>
                <a:latin typeface="Trebuchet MS"/>
                <a:cs typeface="Trebuchet MS"/>
              </a:rPr>
              <a:t> </a:t>
            </a:r>
            <a:r>
              <a:rPr lang="tr-TR" sz="2000" spc="5" dirty="0" smtClean="0">
                <a:solidFill>
                  <a:srgbClr val="92D050"/>
                </a:solidFill>
                <a:latin typeface="Trebuchet MS"/>
                <a:cs typeface="Trebuchet MS"/>
              </a:rPr>
              <a:t>H</a:t>
            </a:r>
            <a:r>
              <a:rPr sz="2000" dirty="0" err="1" smtClean="0">
                <a:solidFill>
                  <a:srgbClr val="92D050"/>
                </a:solidFill>
                <a:latin typeface="Trebuchet MS"/>
                <a:cs typeface="Trebuchet MS"/>
              </a:rPr>
              <a:t>ekimi</a:t>
            </a:r>
            <a:r>
              <a:rPr sz="2000" dirty="0" smtClean="0">
                <a:solidFill>
                  <a:srgbClr val="92D050"/>
                </a:solidFill>
                <a:latin typeface="Trebuchet MS"/>
                <a:cs typeface="Trebuchet MS"/>
              </a:rPr>
              <a:t>,</a:t>
            </a:r>
            <a:endParaRPr lang="tr-TR" sz="2000" dirty="0" smtClean="0">
              <a:solidFill>
                <a:srgbClr val="92D050"/>
              </a:solidFill>
              <a:latin typeface="Trebuchet MS"/>
              <a:cs typeface="Trebuchet MS"/>
            </a:endParaRPr>
          </a:p>
          <a:p>
            <a:pPr marL="367030" indent="-354330">
              <a:lnSpc>
                <a:spcPct val="100000"/>
              </a:lnSpc>
              <a:spcBef>
                <a:spcPts val="575"/>
              </a:spcBef>
              <a:buAutoNum type="alphaLcParenR"/>
              <a:tabLst>
                <a:tab pos="367665" algn="l"/>
              </a:tabLst>
            </a:pPr>
            <a:endParaRPr sz="1000" dirty="0">
              <a:solidFill>
                <a:srgbClr val="0000FF"/>
              </a:solidFill>
              <a:latin typeface="Trebuchet MS"/>
              <a:cs typeface="Trebuchet MS"/>
            </a:endParaRPr>
          </a:p>
          <a:p>
            <a:pPr marL="12700" marR="5080">
              <a:lnSpc>
                <a:spcPct val="100000"/>
              </a:lnSpc>
              <a:spcBef>
                <a:spcPts val="575"/>
              </a:spcBef>
            </a:pPr>
            <a:r>
              <a:rPr sz="2000" dirty="0">
                <a:solidFill>
                  <a:srgbClr val="0000FF"/>
                </a:solidFill>
                <a:latin typeface="Trebuchet MS"/>
                <a:cs typeface="Trebuchet MS"/>
              </a:rPr>
              <a:t>ç) </a:t>
            </a:r>
            <a:r>
              <a:rPr sz="2000" spc="5" dirty="0">
                <a:solidFill>
                  <a:srgbClr val="FF0000"/>
                </a:solidFill>
                <a:latin typeface="Trebuchet MS"/>
                <a:cs typeface="Trebuchet MS"/>
              </a:rPr>
              <a:t>İ</a:t>
            </a:r>
            <a:r>
              <a:rPr sz="2000" dirty="0">
                <a:solidFill>
                  <a:srgbClr val="FF0000"/>
                </a:solidFill>
                <a:latin typeface="Trebuchet MS"/>
                <a:cs typeface="Trebuchet MS"/>
              </a:rPr>
              <a:t>nsan kaynakları</a:t>
            </a:r>
            <a:r>
              <a:rPr sz="2000" dirty="0">
                <a:solidFill>
                  <a:srgbClr val="0000FF"/>
                </a:solidFill>
                <a:latin typeface="Trebuchet MS"/>
                <a:cs typeface="Trebuchet MS"/>
              </a:rPr>
              <a:t>,</a:t>
            </a:r>
            <a:r>
              <a:rPr sz="2000" spc="30" dirty="0">
                <a:solidFill>
                  <a:srgbClr val="0000FF"/>
                </a:solidFill>
                <a:latin typeface="Trebuchet MS"/>
                <a:cs typeface="Trebuchet MS"/>
              </a:rPr>
              <a:t> </a:t>
            </a:r>
            <a:r>
              <a:rPr sz="2000" dirty="0">
                <a:solidFill>
                  <a:srgbClr val="0000FF"/>
                </a:solidFill>
                <a:latin typeface="Trebuchet MS"/>
                <a:cs typeface="Trebuchet MS"/>
              </a:rPr>
              <a:t>perso</a:t>
            </a:r>
            <a:r>
              <a:rPr sz="2000" spc="-10" dirty="0">
                <a:solidFill>
                  <a:srgbClr val="0000FF"/>
                </a:solidFill>
                <a:latin typeface="Trebuchet MS"/>
                <a:cs typeface="Trebuchet MS"/>
              </a:rPr>
              <a:t>n</a:t>
            </a:r>
            <a:r>
              <a:rPr sz="2000" dirty="0">
                <a:solidFill>
                  <a:srgbClr val="0000FF"/>
                </a:solidFill>
                <a:latin typeface="Trebuchet MS"/>
                <a:cs typeface="Trebuchet MS"/>
              </a:rPr>
              <a:t>el,</a:t>
            </a:r>
            <a:r>
              <a:rPr sz="2000" spc="35" dirty="0">
                <a:solidFill>
                  <a:srgbClr val="0000FF"/>
                </a:solidFill>
                <a:latin typeface="Trebuchet MS"/>
                <a:cs typeface="Trebuchet MS"/>
              </a:rPr>
              <a:t> </a:t>
            </a:r>
            <a:r>
              <a:rPr sz="2000" dirty="0">
                <a:solidFill>
                  <a:srgbClr val="0000FF"/>
                </a:solidFill>
                <a:latin typeface="Trebuchet MS"/>
                <a:cs typeface="Trebuchet MS"/>
              </a:rPr>
              <a:t>sosyal</a:t>
            </a:r>
            <a:r>
              <a:rPr sz="2000" spc="15" dirty="0">
                <a:solidFill>
                  <a:srgbClr val="0000FF"/>
                </a:solidFill>
                <a:latin typeface="Trebuchet MS"/>
                <a:cs typeface="Trebuchet MS"/>
              </a:rPr>
              <a:t> </a:t>
            </a:r>
            <a:r>
              <a:rPr sz="2000" dirty="0">
                <a:solidFill>
                  <a:srgbClr val="0000FF"/>
                </a:solidFill>
                <a:latin typeface="Trebuchet MS"/>
                <a:cs typeface="Trebuchet MS"/>
              </a:rPr>
              <a:t>işler</a:t>
            </a:r>
            <a:r>
              <a:rPr sz="2000" spc="20" dirty="0">
                <a:solidFill>
                  <a:srgbClr val="0000FF"/>
                </a:solidFill>
                <a:latin typeface="Trebuchet MS"/>
                <a:cs typeface="Trebuchet MS"/>
              </a:rPr>
              <a:t> </a:t>
            </a:r>
            <a:r>
              <a:rPr sz="2000" dirty="0">
                <a:solidFill>
                  <a:srgbClr val="0000FF"/>
                </a:solidFill>
                <a:latin typeface="Trebuchet MS"/>
                <a:cs typeface="Trebuchet MS"/>
              </a:rPr>
              <a:t>veya</a:t>
            </a:r>
            <a:r>
              <a:rPr sz="2000" spc="10" dirty="0">
                <a:solidFill>
                  <a:srgbClr val="0000FF"/>
                </a:solidFill>
                <a:latin typeface="Trebuchet MS"/>
                <a:cs typeface="Trebuchet MS"/>
              </a:rPr>
              <a:t> </a:t>
            </a:r>
            <a:r>
              <a:rPr sz="2000" dirty="0">
                <a:solidFill>
                  <a:srgbClr val="0000FF"/>
                </a:solidFill>
                <a:latin typeface="Trebuchet MS"/>
                <a:cs typeface="Trebuchet MS"/>
              </a:rPr>
              <a:t>idari ve</a:t>
            </a:r>
            <a:r>
              <a:rPr sz="2000" spc="5" dirty="0">
                <a:solidFill>
                  <a:srgbClr val="0000FF"/>
                </a:solidFill>
                <a:latin typeface="Trebuchet MS"/>
                <a:cs typeface="Trebuchet MS"/>
              </a:rPr>
              <a:t> </a:t>
            </a:r>
            <a:r>
              <a:rPr sz="2000" dirty="0">
                <a:solidFill>
                  <a:srgbClr val="0000FF"/>
                </a:solidFill>
                <a:latin typeface="Trebuchet MS"/>
                <a:cs typeface="Trebuchet MS"/>
              </a:rPr>
              <a:t>mali</a:t>
            </a:r>
            <a:r>
              <a:rPr sz="2000" spc="5" dirty="0">
                <a:solidFill>
                  <a:srgbClr val="0000FF"/>
                </a:solidFill>
                <a:latin typeface="Trebuchet MS"/>
                <a:cs typeface="Trebuchet MS"/>
              </a:rPr>
              <a:t> </a:t>
            </a:r>
            <a:r>
              <a:rPr sz="2000" dirty="0" err="1">
                <a:solidFill>
                  <a:srgbClr val="0000FF"/>
                </a:solidFill>
                <a:latin typeface="Trebuchet MS"/>
                <a:cs typeface="Trebuchet MS"/>
              </a:rPr>
              <a:t>işleri</a:t>
            </a:r>
            <a:r>
              <a:rPr sz="2000" spc="20" dirty="0">
                <a:solidFill>
                  <a:srgbClr val="0000FF"/>
                </a:solidFill>
                <a:latin typeface="Trebuchet MS"/>
                <a:cs typeface="Trebuchet MS"/>
              </a:rPr>
              <a:t> </a:t>
            </a:r>
            <a:r>
              <a:rPr lang="tr-TR" sz="2000" spc="20" dirty="0" smtClean="0">
                <a:solidFill>
                  <a:srgbClr val="0000FF"/>
                </a:solidFill>
                <a:latin typeface="Trebuchet MS"/>
                <a:cs typeface="Trebuchet MS"/>
              </a:rPr>
              <a:t>  </a:t>
            </a:r>
          </a:p>
          <a:p>
            <a:pPr marL="12700" marR="5080">
              <a:lnSpc>
                <a:spcPct val="100000"/>
              </a:lnSpc>
              <a:spcBef>
                <a:spcPts val="575"/>
              </a:spcBef>
            </a:pPr>
            <a:r>
              <a:rPr lang="tr-TR" sz="2000" spc="20" dirty="0">
                <a:solidFill>
                  <a:srgbClr val="0000FF"/>
                </a:solidFill>
                <a:latin typeface="Trebuchet MS"/>
                <a:cs typeface="Trebuchet MS"/>
              </a:rPr>
              <a:t> </a:t>
            </a:r>
            <a:r>
              <a:rPr lang="tr-TR" sz="2000" spc="20" dirty="0" smtClean="0">
                <a:solidFill>
                  <a:srgbClr val="0000FF"/>
                </a:solidFill>
                <a:latin typeface="Trebuchet MS"/>
                <a:cs typeface="Trebuchet MS"/>
              </a:rPr>
              <a:t>   </a:t>
            </a:r>
            <a:r>
              <a:rPr sz="2000" dirty="0" err="1" smtClean="0">
                <a:solidFill>
                  <a:srgbClr val="0000FF"/>
                </a:solidFill>
                <a:latin typeface="Trebuchet MS"/>
                <a:cs typeface="Trebuchet MS"/>
              </a:rPr>
              <a:t>yürütmekle</a:t>
            </a:r>
            <a:r>
              <a:rPr sz="2000" spc="20" dirty="0" smtClean="0">
                <a:solidFill>
                  <a:srgbClr val="0000FF"/>
                </a:solidFill>
                <a:latin typeface="Trebuchet MS"/>
                <a:cs typeface="Trebuchet MS"/>
              </a:rPr>
              <a:t> </a:t>
            </a:r>
            <a:r>
              <a:rPr sz="2000" dirty="0">
                <a:solidFill>
                  <a:srgbClr val="0000FF"/>
                </a:solidFill>
                <a:latin typeface="Trebuchet MS"/>
                <a:cs typeface="Trebuchet MS"/>
              </a:rPr>
              <a:t>g</a:t>
            </a:r>
            <a:r>
              <a:rPr sz="2000" spc="-10" dirty="0">
                <a:solidFill>
                  <a:srgbClr val="0000FF"/>
                </a:solidFill>
                <a:latin typeface="Trebuchet MS"/>
                <a:cs typeface="Trebuchet MS"/>
              </a:rPr>
              <a:t>ö</a:t>
            </a:r>
            <a:r>
              <a:rPr sz="2000" dirty="0">
                <a:solidFill>
                  <a:srgbClr val="0000FF"/>
                </a:solidFill>
                <a:latin typeface="Trebuchet MS"/>
                <a:cs typeface="Trebuchet MS"/>
              </a:rPr>
              <a:t>revli</a:t>
            </a:r>
            <a:r>
              <a:rPr sz="2000" spc="20" dirty="0">
                <a:solidFill>
                  <a:srgbClr val="0000FF"/>
                </a:solidFill>
                <a:latin typeface="Trebuchet MS"/>
                <a:cs typeface="Trebuchet MS"/>
              </a:rPr>
              <a:t> </a:t>
            </a:r>
            <a:r>
              <a:rPr sz="2000" dirty="0">
                <a:solidFill>
                  <a:srgbClr val="0000FF"/>
                </a:solidFill>
                <a:latin typeface="Trebuchet MS"/>
                <a:cs typeface="Trebuchet MS"/>
              </a:rPr>
              <a:t>bir </a:t>
            </a:r>
            <a:r>
              <a:rPr sz="2000" dirty="0" err="1">
                <a:solidFill>
                  <a:srgbClr val="0000FF"/>
                </a:solidFill>
                <a:latin typeface="Trebuchet MS"/>
                <a:cs typeface="Trebuchet MS"/>
              </a:rPr>
              <a:t>kişi</a:t>
            </a:r>
            <a:r>
              <a:rPr sz="2000" dirty="0" smtClean="0">
                <a:solidFill>
                  <a:srgbClr val="0000FF"/>
                </a:solidFill>
                <a:latin typeface="Trebuchet MS"/>
                <a:cs typeface="Trebuchet MS"/>
              </a:rPr>
              <a:t>,</a:t>
            </a:r>
            <a:r>
              <a:rPr lang="tr-TR" sz="2000" dirty="0" smtClean="0">
                <a:solidFill>
                  <a:srgbClr val="0000FF"/>
                </a:solidFill>
                <a:latin typeface="Trebuchet MS"/>
                <a:cs typeface="Trebuchet MS"/>
              </a:rPr>
              <a:t> </a:t>
            </a:r>
            <a:r>
              <a:rPr lang="tr-TR" sz="2000" dirty="0" smtClean="0">
                <a:solidFill>
                  <a:srgbClr val="FFC000"/>
                </a:solidFill>
                <a:latin typeface="Trebuchet MS"/>
                <a:cs typeface="Trebuchet MS"/>
              </a:rPr>
              <a:t>(Uzman Yoksa </a:t>
            </a:r>
            <a:r>
              <a:rPr lang="tr-TR" sz="2000" dirty="0" err="1">
                <a:solidFill>
                  <a:srgbClr val="FFC000"/>
                </a:solidFill>
                <a:latin typeface="Trebuchet MS"/>
                <a:cs typeface="Trebuchet MS"/>
              </a:rPr>
              <a:t>S</a:t>
            </a:r>
            <a:r>
              <a:rPr lang="tr-TR" sz="2000" dirty="0" err="1" smtClean="0">
                <a:solidFill>
                  <a:srgbClr val="FFC000"/>
                </a:solidFill>
                <a:latin typeface="Trebuchet MS"/>
                <a:cs typeface="Trebuchet MS"/>
              </a:rPr>
              <a:t>ekreterya</a:t>
            </a:r>
            <a:r>
              <a:rPr lang="tr-TR" sz="2000" dirty="0" smtClean="0">
                <a:solidFill>
                  <a:srgbClr val="FFC000"/>
                </a:solidFill>
                <a:latin typeface="Trebuchet MS"/>
                <a:cs typeface="Trebuchet MS"/>
              </a:rPr>
              <a:t>)</a:t>
            </a:r>
          </a:p>
          <a:p>
            <a:pPr marL="12700" marR="5080">
              <a:lnSpc>
                <a:spcPct val="100000"/>
              </a:lnSpc>
              <a:spcBef>
                <a:spcPts val="575"/>
              </a:spcBef>
            </a:pPr>
            <a:endParaRPr sz="1000" dirty="0">
              <a:solidFill>
                <a:srgbClr val="0000FF"/>
              </a:solidFill>
              <a:latin typeface="Trebuchet MS"/>
              <a:cs typeface="Trebuchet MS"/>
            </a:endParaRPr>
          </a:p>
          <a:p>
            <a:pPr marL="386715" indent="-374015">
              <a:lnSpc>
                <a:spcPct val="100000"/>
              </a:lnSpc>
              <a:spcBef>
                <a:spcPts val="575"/>
              </a:spcBef>
              <a:buAutoNum type="alphaLcParenR" startAt="4"/>
              <a:tabLst>
                <a:tab pos="387350" algn="l"/>
              </a:tabLst>
            </a:pPr>
            <a:r>
              <a:rPr sz="2000" dirty="0">
                <a:solidFill>
                  <a:srgbClr val="0000FF"/>
                </a:solidFill>
                <a:latin typeface="Trebuchet MS"/>
                <a:cs typeface="Trebuchet MS"/>
              </a:rPr>
              <a:t>Bul</a:t>
            </a:r>
            <a:r>
              <a:rPr sz="2000" spc="-10" dirty="0">
                <a:solidFill>
                  <a:srgbClr val="0000FF"/>
                </a:solidFill>
                <a:latin typeface="Trebuchet MS"/>
                <a:cs typeface="Trebuchet MS"/>
              </a:rPr>
              <a:t>u</a:t>
            </a:r>
            <a:r>
              <a:rPr sz="2000" dirty="0">
                <a:solidFill>
                  <a:srgbClr val="0000FF"/>
                </a:solidFill>
                <a:latin typeface="Trebuchet MS"/>
                <a:cs typeface="Trebuchet MS"/>
              </a:rPr>
              <a:t>nması</a:t>
            </a:r>
            <a:r>
              <a:rPr sz="2000" spc="25" dirty="0">
                <a:solidFill>
                  <a:srgbClr val="0000FF"/>
                </a:solidFill>
                <a:latin typeface="Trebuchet MS"/>
                <a:cs typeface="Trebuchet MS"/>
              </a:rPr>
              <a:t> </a:t>
            </a:r>
            <a:r>
              <a:rPr sz="2000" dirty="0" err="1">
                <a:solidFill>
                  <a:srgbClr val="0000FF"/>
                </a:solidFill>
                <a:latin typeface="Trebuchet MS"/>
                <a:cs typeface="Trebuchet MS"/>
              </a:rPr>
              <a:t>halin</a:t>
            </a:r>
            <a:r>
              <a:rPr sz="2000" spc="-10" dirty="0" err="1">
                <a:solidFill>
                  <a:srgbClr val="0000FF"/>
                </a:solidFill>
                <a:latin typeface="Trebuchet MS"/>
                <a:cs typeface="Trebuchet MS"/>
              </a:rPr>
              <a:t>d</a:t>
            </a:r>
            <a:r>
              <a:rPr sz="2000" dirty="0" err="1">
                <a:solidFill>
                  <a:srgbClr val="0000FF"/>
                </a:solidFill>
                <a:latin typeface="Trebuchet MS"/>
                <a:cs typeface="Trebuchet MS"/>
              </a:rPr>
              <a:t>e</a:t>
            </a:r>
            <a:r>
              <a:rPr sz="2000" spc="30" dirty="0">
                <a:solidFill>
                  <a:srgbClr val="0000FF"/>
                </a:solidFill>
                <a:latin typeface="Trebuchet MS"/>
                <a:cs typeface="Trebuchet MS"/>
              </a:rPr>
              <a:t> </a:t>
            </a:r>
            <a:r>
              <a:rPr lang="tr-TR" sz="2000" spc="30" dirty="0">
                <a:solidFill>
                  <a:srgbClr val="FF0000"/>
                </a:solidFill>
                <a:latin typeface="Trebuchet MS"/>
                <a:cs typeface="Trebuchet MS"/>
              </a:rPr>
              <a:t>S</a:t>
            </a:r>
            <a:r>
              <a:rPr sz="2000" dirty="0" err="1" smtClean="0">
                <a:solidFill>
                  <a:srgbClr val="FF0000"/>
                </a:solidFill>
                <a:latin typeface="Trebuchet MS"/>
                <a:cs typeface="Trebuchet MS"/>
              </a:rPr>
              <a:t>ivil</a:t>
            </a:r>
            <a:r>
              <a:rPr sz="2000" spc="5" dirty="0" smtClean="0">
                <a:solidFill>
                  <a:srgbClr val="FF0000"/>
                </a:solidFill>
                <a:latin typeface="Trebuchet MS"/>
                <a:cs typeface="Trebuchet MS"/>
              </a:rPr>
              <a:t> </a:t>
            </a:r>
            <a:r>
              <a:rPr lang="tr-TR" sz="2000" dirty="0">
                <a:solidFill>
                  <a:srgbClr val="FF0000"/>
                </a:solidFill>
                <a:latin typeface="Trebuchet MS"/>
                <a:cs typeface="Trebuchet MS"/>
              </a:rPr>
              <a:t>S</a:t>
            </a:r>
            <a:r>
              <a:rPr sz="2000" dirty="0" err="1" smtClean="0">
                <a:solidFill>
                  <a:srgbClr val="FF0000"/>
                </a:solidFill>
                <a:latin typeface="Trebuchet MS"/>
                <a:cs typeface="Trebuchet MS"/>
              </a:rPr>
              <a:t>avunma</a:t>
            </a:r>
            <a:r>
              <a:rPr sz="2000" dirty="0" smtClean="0">
                <a:solidFill>
                  <a:srgbClr val="FF0000"/>
                </a:solidFill>
                <a:latin typeface="Trebuchet MS"/>
                <a:cs typeface="Trebuchet MS"/>
              </a:rPr>
              <a:t> </a:t>
            </a:r>
            <a:r>
              <a:rPr lang="tr-TR" sz="2000" dirty="0" err="1">
                <a:solidFill>
                  <a:srgbClr val="FF0000"/>
                </a:solidFill>
                <a:latin typeface="Trebuchet MS"/>
                <a:cs typeface="Trebuchet MS"/>
              </a:rPr>
              <a:t>U</a:t>
            </a:r>
            <a:r>
              <a:rPr sz="2000" dirty="0" err="1" smtClean="0">
                <a:solidFill>
                  <a:srgbClr val="FF0000"/>
                </a:solidFill>
                <a:latin typeface="Trebuchet MS"/>
                <a:cs typeface="Trebuchet MS"/>
              </a:rPr>
              <a:t>zmanı</a:t>
            </a:r>
            <a:r>
              <a:rPr sz="2000" dirty="0" smtClean="0">
                <a:solidFill>
                  <a:srgbClr val="0000FF"/>
                </a:solidFill>
                <a:latin typeface="Trebuchet MS"/>
                <a:cs typeface="Trebuchet MS"/>
              </a:rPr>
              <a:t>,</a:t>
            </a:r>
            <a:endParaRPr lang="tr-TR" sz="2000" dirty="0" smtClean="0">
              <a:solidFill>
                <a:srgbClr val="0000FF"/>
              </a:solidFill>
              <a:latin typeface="Trebuchet MS"/>
              <a:cs typeface="Trebuchet MS"/>
            </a:endParaRPr>
          </a:p>
          <a:p>
            <a:pPr marL="386715" indent="-374015">
              <a:lnSpc>
                <a:spcPct val="100000"/>
              </a:lnSpc>
              <a:spcBef>
                <a:spcPts val="575"/>
              </a:spcBef>
              <a:buAutoNum type="alphaLcParenR" startAt="4"/>
              <a:tabLst>
                <a:tab pos="387350" algn="l"/>
              </a:tabLst>
            </a:pPr>
            <a:endParaRPr sz="1000" dirty="0">
              <a:solidFill>
                <a:srgbClr val="0000FF"/>
              </a:solidFill>
              <a:latin typeface="Trebuchet MS"/>
              <a:cs typeface="Trebuchet MS"/>
            </a:endParaRPr>
          </a:p>
          <a:p>
            <a:pPr marL="384175" indent="-371475">
              <a:lnSpc>
                <a:spcPct val="100000"/>
              </a:lnSpc>
              <a:spcBef>
                <a:spcPts val="575"/>
              </a:spcBef>
              <a:buAutoNum type="alphaLcParenR" startAt="4"/>
              <a:tabLst>
                <a:tab pos="384810" algn="l"/>
              </a:tabLst>
            </a:pPr>
            <a:r>
              <a:rPr sz="2000" dirty="0">
                <a:solidFill>
                  <a:srgbClr val="0000FF"/>
                </a:solidFill>
                <a:latin typeface="Trebuchet MS"/>
                <a:cs typeface="Trebuchet MS"/>
              </a:rPr>
              <a:t>Bul</a:t>
            </a:r>
            <a:r>
              <a:rPr sz="2000" spc="-10" dirty="0">
                <a:solidFill>
                  <a:srgbClr val="0000FF"/>
                </a:solidFill>
                <a:latin typeface="Trebuchet MS"/>
                <a:cs typeface="Trebuchet MS"/>
              </a:rPr>
              <a:t>u</a:t>
            </a:r>
            <a:r>
              <a:rPr sz="2000" dirty="0">
                <a:solidFill>
                  <a:srgbClr val="0000FF"/>
                </a:solidFill>
                <a:latin typeface="Trebuchet MS"/>
                <a:cs typeface="Trebuchet MS"/>
              </a:rPr>
              <a:t>nması</a:t>
            </a:r>
            <a:r>
              <a:rPr sz="2000" spc="25" dirty="0">
                <a:solidFill>
                  <a:srgbClr val="0000FF"/>
                </a:solidFill>
                <a:latin typeface="Trebuchet MS"/>
                <a:cs typeface="Trebuchet MS"/>
              </a:rPr>
              <a:t> </a:t>
            </a:r>
            <a:r>
              <a:rPr sz="2000" dirty="0">
                <a:solidFill>
                  <a:srgbClr val="0000FF"/>
                </a:solidFill>
                <a:latin typeface="Trebuchet MS"/>
                <a:cs typeface="Trebuchet MS"/>
              </a:rPr>
              <a:t>halin</a:t>
            </a:r>
            <a:r>
              <a:rPr sz="2000" spc="-10" dirty="0">
                <a:solidFill>
                  <a:srgbClr val="0000FF"/>
                </a:solidFill>
                <a:latin typeface="Trebuchet MS"/>
                <a:cs typeface="Trebuchet MS"/>
              </a:rPr>
              <a:t>d</a:t>
            </a:r>
            <a:r>
              <a:rPr sz="2000" dirty="0">
                <a:solidFill>
                  <a:srgbClr val="0000FF"/>
                </a:solidFill>
                <a:latin typeface="Trebuchet MS"/>
                <a:cs typeface="Trebuchet MS"/>
              </a:rPr>
              <a:t>e</a:t>
            </a:r>
            <a:r>
              <a:rPr sz="2000" spc="15" dirty="0">
                <a:solidFill>
                  <a:srgbClr val="0000FF"/>
                </a:solidFill>
                <a:latin typeface="Trebuchet MS"/>
                <a:cs typeface="Trebuchet MS"/>
              </a:rPr>
              <a:t> </a:t>
            </a:r>
            <a:r>
              <a:rPr sz="2000" dirty="0">
                <a:solidFill>
                  <a:srgbClr val="0000FF"/>
                </a:solidFill>
                <a:latin typeface="Trebuchet MS"/>
                <a:cs typeface="Trebuchet MS"/>
              </a:rPr>
              <a:t>formen,</a:t>
            </a:r>
            <a:r>
              <a:rPr sz="2000" spc="20" dirty="0">
                <a:solidFill>
                  <a:srgbClr val="0000FF"/>
                </a:solidFill>
                <a:latin typeface="Trebuchet MS"/>
                <a:cs typeface="Trebuchet MS"/>
              </a:rPr>
              <a:t> </a:t>
            </a:r>
            <a:r>
              <a:rPr sz="2000" dirty="0">
                <a:solidFill>
                  <a:srgbClr val="0000FF"/>
                </a:solidFill>
                <a:latin typeface="Trebuchet MS"/>
                <a:cs typeface="Trebuchet MS"/>
              </a:rPr>
              <a:t>usta</a:t>
            </a:r>
            <a:r>
              <a:rPr sz="2000" spc="-10" dirty="0">
                <a:solidFill>
                  <a:srgbClr val="0000FF"/>
                </a:solidFill>
                <a:latin typeface="Trebuchet MS"/>
                <a:cs typeface="Trebuchet MS"/>
              </a:rPr>
              <a:t>b</a:t>
            </a:r>
            <a:r>
              <a:rPr sz="2000" dirty="0">
                <a:solidFill>
                  <a:srgbClr val="0000FF"/>
                </a:solidFill>
                <a:latin typeface="Trebuchet MS"/>
                <a:cs typeface="Trebuchet MS"/>
              </a:rPr>
              <a:t>aşı</a:t>
            </a:r>
            <a:r>
              <a:rPr sz="2000" spc="15" dirty="0">
                <a:solidFill>
                  <a:srgbClr val="0000FF"/>
                </a:solidFill>
                <a:latin typeface="Trebuchet MS"/>
                <a:cs typeface="Trebuchet MS"/>
              </a:rPr>
              <a:t> </a:t>
            </a:r>
            <a:r>
              <a:rPr sz="2000" dirty="0">
                <a:solidFill>
                  <a:srgbClr val="0000FF"/>
                </a:solidFill>
                <a:latin typeface="Trebuchet MS"/>
                <a:cs typeface="Trebuchet MS"/>
              </a:rPr>
              <a:t>veya</a:t>
            </a:r>
            <a:r>
              <a:rPr sz="2000" spc="10" dirty="0">
                <a:solidFill>
                  <a:srgbClr val="0000FF"/>
                </a:solidFill>
                <a:latin typeface="Trebuchet MS"/>
                <a:cs typeface="Trebuchet MS"/>
              </a:rPr>
              <a:t> </a:t>
            </a:r>
            <a:r>
              <a:rPr sz="2000" dirty="0" err="1">
                <a:solidFill>
                  <a:srgbClr val="0000FF"/>
                </a:solidFill>
                <a:latin typeface="Trebuchet MS"/>
                <a:cs typeface="Trebuchet MS"/>
              </a:rPr>
              <a:t>usta</a:t>
            </a:r>
            <a:r>
              <a:rPr sz="2000" dirty="0" smtClean="0">
                <a:solidFill>
                  <a:srgbClr val="0000FF"/>
                </a:solidFill>
                <a:latin typeface="Trebuchet MS"/>
                <a:cs typeface="Trebuchet MS"/>
              </a:rPr>
              <a:t>,</a:t>
            </a:r>
            <a:endParaRPr lang="tr-TR" sz="2000" dirty="0" smtClean="0">
              <a:solidFill>
                <a:srgbClr val="0000FF"/>
              </a:solidFill>
              <a:latin typeface="Trebuchet MS"/>
              <a:cs typeface="Trebuchet MS"/>
            </a:endParaRPr>
          </a:p>
          <a:p>
            <a:pPr marL="384175" indent="-371475">
              <a:lnSpc>
                <a:spcPct val="100000"/>
              </a:lnSpc>
              <a:spcBef>
                <a:spcPts val="575"/>
              </a:spcBef>
              <a:buAutoNum type="alphaLcParenR" startAt="4"/>
              <a:tabLst>
                <a:tab pos="384810" algn="l"/>
              </a:tabLst>
            </a:pPr>
            <a:endParaRPr sz="1000" dirty="0">
              <a:solidFill>
                <a:srgbClr val="0000FF"/>
              </a:solidFill>
              <a:latin typeface="Trebuchet MS"/>
              <a:cs typeface="Trebuchet MS"/>
            </a:endParaRPr>
          </a:p>
          <a:p>
            <a:pPr marL="12700" marR="382905">
              <a:lnSpc>
                <a:spcPct val="100000"/>
              </a:lnSpc>
              <a:spcBef>
                <a:spcPts val="575"/>
              </a:spcBef>
              <a:buAutoNum type="alphaLcParenR" startAt="4"/>
              <a:tabLst>
                <a:tab pos="329565" algn="l"/>
              </a:tabLst>
            </a:pPr>
            <a:r>
              <a:rPr lang="tr-TR" sz="2000" spc="5" dirty="0" smtClean="0">
                <a:solidFill>
                  <a:srgbClr val="0000FF"/>
                </a:solidFill>
                <a:latin typeface="Trebuchet MS"/>
                <a:cs typeface="Trebuchet MS"/>
              </a:rPr>
              <a:t>  </a:t>
            </a:r>
            <a:r>
              <a:rPr sz="2000" spc="5" dirty="0" err="1" smtClean="0">
                <a:solidFill>
                  <a:srgbClr val="0000FF"/>
                </a:solidFill>
                <a:latin typeface="Trebuchet MS"/>
                <a:cs typeface="Trebuchet MS"/>
              </a:rPr>
              <a:t>Ç</a:t>
            </a:r>
            <a:r>
              <a:rPr sz="2000" dirty="0" err="1" smtClean="0">
                <a:solidFill>
                  <a:srgbClr val="0000FF"/>
                </a:solidFill>
                <a:latin typeface="Trebuchet MS"/>
                <a:cs typeface="Trebuchet MS"/>
              </a:rPr>
              <a:t>alışan</a:t>
            </a:r>
            <a:r>
              <a:rPr sz="2000" spc="15" dirty="0" smtClean="0">
                <a:solidFill>
                  <a:srgbClr val="0000FF"/>
                </a:solidFill>
                <a:latin typeface="Trebuchet MS"/>
                <a:cs typeface="Trebuchet MS"/>
              </a:rPr>
              <a:t> </a:t>
            </a:r>
            <a:r>
              <a:rPr sz="2000" dirty="0">
                <a:solidFill>
                  <a:srgbClr val="0000FF"/>
                </a:solidFill>
                <a:latin typeface="Trebuchet MS"/>
                <a:cs typeface="Trebuchet MS"/>
              </a:rPr>
              <a:t>temsilcisi,</a:t>
            </a:r>
            <a:r>
              <a:rPr sz="2000" spc="35" dirty="0">
                <a:solidFill>
                  <a:srgbClr val="0000FF"/>
                </a:solidFill>
                <a:latin typeface="Trebuchet MS"/>
                <a:cs typeface="Trebuchet MS"/>
              </a:rPr>
              <a:t> </a:t>
            </a:r>
            <a:r>
              <a:rPr sz="2000" dirty="0">
                <a:solidFill>
                  <a:srgbClr val="0000FF"/>
                </a:solidFill>
                <a:latin typeface="Trebuchet MS"/>
                <a:cs typeface="Trebuchet MS"/>
              </a:rPr>
              <a:t>işyerin</a:t>
            </a:r>
            <a:r>
              <a:rPr sz="2000" spc="-10" dirty="0">
                <a:solidFill>
                  <a:srgbClr val="0000FF"/>
                </a:solidFill>
                <a:latin typeface="Trebuchet MS"/>
                <a:cs typeface="Trebuchet MS"/>
              </a:rPr>
              <a:t>d</a:t>
            </a:r>
            <a:r>
              <a:rPr sz="2000" dirty="0">
                <a:solidFill>
                  <a:srgbClr val="0000FF"/>
                </a:solidFill>
                <a:latin typeface="Trebuchet MS"/>
                <a:cs typeface="Trebuchet MS"/>
              </a:rPr>
              <a:t>e</a:t>
            </a:r>
            <a:r>
              <a:rPr sz="2000" spc="15" dirty="0">
                <a:solidFill>
                  <a:srgbClr val="0000FF"/>
                </a:solidFill>
                <a:latin typeface="Trebuchet MS"/>
                <a:cs typeface="Trebuchet MS"/>
              </a:rPr>
              <a:t> </a:t>
            </a:r>
            <a:r>
              <a:rPr sz="2000" dirty="0">
                <a:solidFill>
                  <a:srgbClr val="0000FF"/>
                </a:solidFill>
                <a:latin typeface="Trebuchet MS"/>
                <a:cs typeface="Trebuchet MS"/>
              </a:rPr>
              <a:t>bird</a:t>
            </a:r>
            <a:r>
              <a:rPr sz="2000" spc="-10" dirty="0">
                <a:solidFill>
                  <a:srgbClr val="0000FF"/>
                </a:solidFill>
                <a:latin typeface="Trebuchet MS"/>
                <a:cs typeface="Trebuchet MS"/>
              </a:rPr>
              <a:t>e</a:t>
            </a:r>
            <a:r>
              <a:rPr sz="2000" dirty="0">
                <a:solidFill>
                  <a:srgbClr val="0000FF"/>
                </a:solidFill>
                <a:latin typeface="Trebuchet MS"/>
                <a:cs typeface="Trebuchet MS"/>
              </a:rPr>
              <a:t>n</a:t>
            </a:r>
            <a:r>
              <a:rPr sz="2000" spc="25" dirty="0">
                <a:solidFill>
                  <a:srgbClr val="0000FF"/>
                </a:solidFill>
                <a:latin typeface="Trebuchet MS"/>
                <a:cs typeface="Trebuchet MS"/>
              </a:rPr>
              <a:t> </a:t>
            </a:r>
            <a:r>
              <a:rPr sz="2000" dirty="0">
                <a:solidFill>
                  <a:srgbClr val="0000FF"/>
                </a:solidFill>
                <a:latin typeface="Trebuchet MS"/>
                <a:cs typeface="Trebuchet MS"/>
              </a:rPr>
              <a:t>çok </a:t>
            </a:r>
            <a:r>
              <a:rPr sz="2000" dirty="0">
                <a:solidFill>
                  <a:srgbClr val="FF0000"/>
                </a:solidFill>
                <a:latin typeface="Trebuchet MS"/>
                <a:cs typeface="Trebuchet MS"/>
              </a:rPr>
              <a:t>çalışan temsilcisi</a:t>
            </a:r>
            <a:r>
              <a:rPr sz="2000" spc="15" dirty="0">
                <a:solidFill>
                  <a:srgbClr val="0000FF"/>
                </a:solidFill>
                <a:latin typeface="Trebuchet MS"/>
                <a:cs typeface="Trebuchet MS"/>
              </a:rPr>
              <a:t> </a:t>
            </a:r>
            <a:r>
              <a:rPr sz="2000" dirty="0" err="1">
                <a:solidFill>
                  <a:srgbClr val="0000FF"/>
                </a:solidFill>
                <a:latin typeface="Trebuchet MS"/>
                <a:cs typeface="Trebuchet MS"/>
              </a:rPr>
              <a:t>olması</a:t>
            </a:r>
            <a:r>
              <a:rPr sz="2000" spc="10" dirty="0">
                <a:solidFill>
                  <a:srgbClr val="0000FF"/>
                </a:solidFill>
                <a:latin typeface="Trebuchet MS"/>
                <a:cs typeface="Trebuchet MS"/>
              </a:rPr>
              <a:t> </a:t>
            </a:r>
            <a:r>
              <a:rPr lang="tr-TR" sz="2000" spc="10" dirty="0" smtClean="0">
                <a:solidFill>
                  <a:srgbClr val="0000FF"/>
                </a:solidFill>
                <a:latin typeface="Trebuchet MS"/>
                <a:cs typeface="Trebuchet MS"/>
              </a:rPr>
              <a:t>   </a:t>
            </a:r>
          </a:p>
          <a:p>
            <a:pPr marL="12700" marR="382905">
              <a:lnSpc>
                <a:spcPct val="100000"/>
              </a:lnSpc>
              <a:spcBef>
                <a:spcPts val="575"/>
              </a:spcBef>
              <a:tabLst>
                <a:tab pos="329565" algn="l"/>
              </a:tabLst>
            </a:pPr>
            <a:r>
              <a:rPr lang="tr-TR" sz="2000" spc="10" dirty="0">
                <a:solidFill>
                  <a:srgbClr val="0000FF"/>
                </a:solidFill>
                <a:latin typeface="Trebuchet MS"/>
                <a:cs typeface="Trebuchet MS"/>
              </a:rPr>
              <a:t> </a:t>
            </a:r>
            <a:r>
              <a:rPr lang="tr-TR" sz="2000" spc="10" dirty="0" smtClean="0">
                <a:solidFill>
                  <a:srgbClr val="0000FF"/>
                </a:solidFill>
                <a:latin typeface="Trebuchet MS"/>
                <a:cs typeface="Trebuchet MS"/>
              </a:rPr>
              <a:t>    </a:t>
            </a:r>
            <a:r>
              <a:rPr sz="2000" dirty="0" err="1" smtClean="0">
                <a:solidFill>
                  <a:srgbClr val="0000FF"/>
                </a:solidFill>
                <a:latin typeface="Trebuchet MS"/>
                <a:cs typeface="Trebuchet MS"/>
              </a:rPr>
              <a:t>halin</a:t>
            </a:r>
            <a:r>
              <a:rPr sz="2000" spc="-10" dirty="0" err="1" smtClean="0">
                <a:solidFill>
                  <a:srgbClr val="0000FF"/>
                </a:solidFill>
                <a:latin typeface="Trebuchet MS"/>
                <a:cs typeface="Trebuchet MS"/>
              </a:rPr>
              <a:t>d</a:t>
            </a:r>
            <a:r>
              <a:rPr sz="2000" dirty="0" err="1" smtClean="0">
                <a:solidFill>
                  <a:srgbClr val="0000FF"/>
                </a:solidFill>
                <a:latin typeface="Trebuchet MS"/>
                <a:cs typeface="Trebuchet MS"/>
              </a:rPr>
              <a:t>e</a:t>
            </a:r>
            <a:r>
              <a:rPr sz="2000" spc="30" dirty="0" smtClean="0">
                <a:solidFill>
                  <a:srgbClr val="0000FF"/>
                </a:solidFill>
                <a:latin typeface="Trebuchet MS"/>
                <a:cs typeface="Trebuchet MS"/>
              </a:rPr>
              <a:t> </a:t>
            </a:r>
            <a:r>
              <a:rPr sz="2000" dirty="0">
                <a:solidFill>
                  <a:srgbClr val="FF0000"/>
                </a:solidFill>
                <a:latin typeface="Trebuchet MS"/>
                <a:cs typeface="Trebuchet MS"/>
              </a:rPr>
              <a:t>baş temsilci</a:t>
            </a:r>
            <a:r>
              <a:rPr sz="2000" dirty="0">
                <a:solidFill>
                  <a:srgbClr val="0000FF"/>
                </a:solidFill>
                <a:latin typeface="Trebuchet MS"/>
                <a:cs typeface="Trebuchet MS"/>
              </a:rPr>
              <a:t>.</a:t>
            </a:r>
          </a:p>
        </p:txBody>
      </p:sp>
      <p:sp>
        <p:nvSpPr>
          <p:cNvPr id="5" name="5 Metin kutusu"/>
          <p:cNvSpPr txBox="1"/>
          <p:nvPr/>
        </p:nvSpPr>
        <p:spPr>
          <a:xfrm>
            <a:off x="3347864" y="476672"/>
            <a:ext cx="324036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smtClean="0">
                <a:solidFill>
                  <a:schemeClr val="tx2">
                    <a:lumMod val="60000"/>
                    <a:lumOff val="40000"/>
                  </a:schemeClr>
                </a:solidFill>
              </a:rPr>
              <a:t>İSG KURUL ÜYELERİ</a:t>
            </a:r>
            <a:endParaRPr lang="tr-TR" sz="2800" b="1" dirty="0">
              <a:solidFill>
                <a:schemeClr val="tx2">
                  <a:lumMod val="60000"/>
                  <a:lumOff val="40000"/>
                </a:schemeClr>
              </a:solidFill>
            </a:endParaRPr>
          </a:p>
        </p:txBody>
      </p:sp>
      <p:sp>
        <p:nvSpPr>
          <p:cNvPr id="2" name="Dikdörtgen 1">
            <a:hlinkClick r:id="rId2" action="ppaction://hlinkfile"/>
          </p:cNvPr>
          <p:cNvSpPr/>
          <p:nvPr/>
        </p:nvSpPr>
        <p:spPr>
          <a:xfrm>
            <a:off x="3203848" y="6093296"/>
            <a:ext cx="3092513" cy="633096"/>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tr-TR" sz="2800" dirty="0" smtClean="0"/>
              <a:t>İSG KURULU ATAMA</a:t>
            </a:r>
            <a:endParaRPr lang="tr-TR" sz="28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7504" y="188640"/>
            <a:ext cx="9036496" cy="707886"/>
          </a:xfrm>
          <a:prstGeom prst="rect">
            <a:avLst/>
          </a:prstGeom>
        </p:spPr>
        <p:txBody>
          <a:bodyPr wrap="square">
            <a:spAutoFit/>
          </a:bodyPr>
          <a:lstStyle/>
          <a:p>
            <a:pPr lvl="0" algn="ctr" fontAlgn="base">
              <a:spcBef>
                <a:spcPct val="0"/>
              </a:spcBef>
              <a:spcAft>
                <a:spcPct val="0"/>
              </a:spcAft>
            </a:pPr>
            <a:r>
              <a:rPr lang="tr-TR" sz="2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İSG İLE </a:t>
            </a:r>
            <a:r>
              <a:rPr lang="tr-TR"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İLGİLİ ÇALIŞAN TEMSİLCİSİNİN  NİTELİKLERİ VE SEÇİLME USUL VE ESASLARINA İLİŞKİN TEBLİĞ</a:t>
            </a:r>
            <a:endParaRPr lang="tr-TR" sz="20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Rectangle 2"/>
          <p:cNvSpPr>
            <a:spLocks noChangeArrowheads="1"/>
          </p:cNvSpPr>
          <p:nvPr/>
        </p:nvSpPr>
        <p:spPr bwMode="auto">
          <a:xfrm>
            <a:off x="-1" y="1087190"/>
            <a:ext cx="9036497"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58775" algn="l"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0070C0"/>
                </a:solidFill>
                <a:effectLst/>
                <a:latin typeface="Times New Roman" pitchFamily="18" charset="0"/>
                <a:cs typeface="Times New Roman" pitchFamily="18" charset="0"/>
              </a:rPr>
              <a:t>Çalışan temsilcilerinin seçilme veya atanma koşulları</a:t>
            </a:r>
          </a:p>
          <a:p>
            <a:pPr marL="0" marR="0" lvl="0" indent="358775" algn="l" defTabSz="914400" rtl="0" eaLnBrk="1" fontAlgn="base" latinLnBrk="0" hangingPunct="1">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58775" algn="l"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0070C0"/>
                </a:solidFill>
                <a:effectLst/>
                <a:latin typeface="Times New Roman" pitchFamily="18" charset="0"/>
                <a:cs typeface="Times New Roman" pitchFamily="18" charset="0"/>
              </a:rPr>
              <a:t>MADDE 8</a:t>
            </a:r>
            <a:r>
              <a:rPr kumimoji="0" lang="tr-TR"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 (1) Seçim, işyerindeki çalışanların en az yarıdan bir fazlasının</a:t>
            </a:r>
            <a:r>
              <a:rPr kumimoji="0" lang="tr-TR" b="0" i="0" u="none" strike="noStrike" cap="none" normalizeH="0" dirty="0" smtClean="0">
                <a:ln>
                  <a:noFill/>
                </a:ln>
                <a:solidFill>
                  <a:srgbClr val="000000"/>
                </a:solidFill>
                <a:effectLst/>
                <a:latin typeface="Times New Roman" pitchFamily="18" charset="0"/>
                <a:cs typeface="Times New Roman" pitchFamily="18" charset="0"/>
              </a:rPr>
              <a:t> </a:t>
            </a: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katılacağı bir oylamayla yapılır. Oylamanın gizli yapılması esastır.  En fazla oy alan aday veya adaylar çalışan temsilcisi veya temsilcileri olarak ilân edilir. Vardiya usulü çalışılan işyerlerinde ise seçimler tüm </a:t>
            </a:r>
          </a:p>
          <a:p>
            <a:pPr marL="0" marR="0" lvl="0" indent="358775"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vardiyalarda çalışanların da oy kullanmasına imkân verilecek şekilde düzenlenir.</a:t>
            </a:r>
          </a:p>
          <a:p>
            <a:pPr marL="0" marR="0" lvl="0" indent="358775" algn="l"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58775"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(2) Oyların eşitliği durumunda çalışan temsilcisi; adayların öğrenim durumu, işyerindeki deneyim süresi ve benzeri kriterleri esas alınarak işverence belirlenir. Seçim, sonuçları itibariyle beş yıl geçerlidir. </a:t>
            </a:r>
          </a:p>
          <a:p>
            <a:pPr marL="0" marR="0" lvl="0" indent="358775" algn="l" defTabSz="914400" rtl="0" eaLnBrk="0" fontAlgn="base" latinLnBrk="0" hangingPunct="0">
              <a:lnSpc>
                <a:spcPct val="100000"/>
              </a:lnSpc>
              <a:spcBef>
                <a:spcPct val="0"/>
              </a:spcBef>
              <a:spcAft>
                <a:spcPct val="0"/>
              </a:spcAft>
              <a:buClrTx/>
              <a:buSzTx/>
              <a:buFontTx/>
              <a:buNone/>
              <a:tabLst/>
            </a:pPr>
            <a:endParaRPr lang="tr-TR" dirty="0">
              <a:solidFill>
                <a:srgbClr val="000000"/>
              </a:solidFill>
              <a:latin typeface="Times New Roman" pitchFamily="18" charset="0"/>
              <a:cs typeface="Times New Roman" pitchFamily="18" charset="0"/>
            </a:endParaRPr>
          </a:p>
          <a:p>
            <a:pPr marL="0" marR="0" lvl="0" indent="358775"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(3) Çalışan temsilcisinin, herhangi bir nedenle görevinden ayrılması durumunda, daha önce yapılan seçim sonuçlarına göre en fazla oy alan sıradaki aday atanır.</a:t>
            </a:r>
          </a:p>
          <a:p>
            <a:pPr marL="0" marR="0" lvl="0" indent="358775" algn="l" defTabSz="914400" rtl="0" eaLnBrk="0" fontAlgn="base" latinLnBrk="0" hangingPunct="0">
              <a:lnSpc>
                <a:spcPct val="100000"/>
              </a:lnSpc>
              <a:spcBef>
                <a:spcPct val="0"/>
              </a:spcBef>
              <a:spcAft>
                <a:spcPct val="0"/>
              </a:spcAft>
              <a:buClrTx/>
              <a:buSzTx/>
              <a:buFontTx/>
              <a:buNone/>
              <a:tabLst/>
            </a:pP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358775"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(4) İşyerinde yetkili sendika bulunması halinde, işyeri sendika temsilcileri çalışan temsilcisi olarak görevlendirilir. Sendika temsilci sayısının zorunlu çalışan temsilci sayısından az olması durumunda diğer çalışan temsilcisi veya temsilcileri dengeli dağılıma özen göstermek kaydıyla işveren tarafından görevlendirilir. Sendika temsilci sayısının zorunlu çalışan temsilci sayısından çok olması durumunda ise yetkili sendikanın önerisi doğrultusunda çalışan temsilcileri işveren tarafından görevlendirilir.</a:t>
            </a:r>
            <a:endParaRPr kumimoji="0" lang="tr-T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0117143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7"/>
          <p:cNvPicPr>
            <a:picLocks noChangeAspect="1"/>
          </p:cNvPicPr>
          <p:nvPr/>
        </p:nvPicPr>
        <p:blipFill>
          <a:blip r:embed="rId2" cstate="print"/>
          <a:stretch>
            <a:fillRect/>
          </a:stretch>
        </p:blipFill>
        <p:spPr>
          <a:xfrm>
            <a:off x="287462" y="2092930"/>
            <a:ext cx="8424738" cy="4257070"/>
          </a:xfrm>
          <a:prstGeom prst="rect">
            <a:avLst/>
          </a:prstGeom>
        </p:spPr>
      </p:pic>
      <p:sp>
        <p:nvSpPr>
          <p:cNvPr id="7" name="TextBox 2"/>
          <p:cNvSpPr txBox="1"/>
          <p:nvPr/>
        </p:nvSpPr>
        <p:spPr>
          <a:xfrm>
            <a:off x="287462" y="1308100"/>
            <a:ext cx="8784976" cy="784830"/>
          </a:xfrm>
          <a:prstGeom prst="rect">
            <a:avLst/>
          </a:prstGeom>
          <a:noFill/>
        </p:spPr>
        <p:txBody>
          <a:bodyPr wrap="square" lIns="0" tIns="0" rIns="0" rtlCol="0">
            <a:spAutoFit/>
          </a:bodyPr>
          <a:lstStyle/>
          <a:p>
            <a:r>
              <a:rPr lang="tr-TR" altLang="zh-CN" sz="2400" dirty="0">
                <a:solidFill>
                  <a:srgbClr val="000000"/>
                </a:solidFill>
                <a:latin typeface="Times New Roman"/>
              </a:rPr>
              <a:t>Y</a:t>
            </a:r>
            <a:r>
              <a:rPr lang="en-US" altLang="zh-CN" sz="2400" dirty="0" err="1" smtClean="0">
                <a:solidFill>
                  <a:srgbClr val="000000"/>
                </a:solidFill>
                <a:latin typeface="Times New Roman"/>
              </a:rPr>
              <a:t>önetmeliğe</a:t>
            </a:r>
            <a:r>
              <a:rPr lang="en-US" altLang="zh-CN" sz="2400" dirty="0" smtClean="0">
                <a:solidFill>
                  <a:srgbClr val="000000"/>
                </a:solidFill>
                <a:latin typeface="Times New Roman"/>
              </a:rPr>
              <a:t> göre, işveren </a:t>
            </a:r>
            <a:r>
              <a:rPr lang="en-US" altLang="zh-CN" sz="2400" dirty="0" err="1" smtClean="0">
                <a:solidFill>
                  <a:srgbClr val="000000"/>
                </a:solidFill>
                <a:latin typeface="Times New Roman"/>
              </a:rPr>
              <a:t>tarafından</a:t>
            </a:r>
            <a:r>
              <a:rPr lang="en-US" altLang="zh-CN" sz="2400" dirty="0" smtClean="0">
                <a:solidFill>
                  <a:srgbClr val="000000"/>
                </a:solidFill>
                <a:latin typeface="Times New Roman"/>
              </a:rPr>
              <a:t> </a:t>
            </a:r>
            <a:r>
              <a:rPr lang="en-US" altLang="zh-CN" sz="2400" dirty="0" err="1" smtClean="0">
                <a:solidFill>
                  <a:srgbClr val="000000"/>
                </a:solidFill>
                <a:latin typeface="Times New Roman"/>
              </a:rPr>
              <a:t>kurul</a:t>
            </a:r>
            <a:r>
              <a:rPr lang="tr-TR" altLang="zh-CN" sz="2400" dirty="0" smtClean="0">
                <a:solidFill>
                  <a:srgbClr val="000000"/>
                </a:solidFill>
                <a:latin typeface="Times New Roman"/>
              </a:rPr>
              <a:t> </a:t>
            </a:r>
            <a:r>
              <a:rPr lang="en-US" altLang="zh-CN" sz="2400" dirty="0" err="1" smtClean="0">
                <a:solidFill>
                  <a:srgbClr val="000000"/>
                </a:solidFill>
                <a:latin typeface="Times New Roman"/>
              </a:rPr>
              <a:t>üyelerine</a:t>
            </a:r>
            <a:r>
              <a:rPr lang="tr-TR" altLang="zh-CN" sz="2400" dirty="0" smtClean="0">
                <a:solidFill>
                  <a:srgbClr val="000000"/>
                </a:solidFill>
                <a:latin typeface="Times New Roman"/>
              </a:rPr>
              <a:t> </a:t>
            </a:r>
            <a:r>
              <a:rPr lang="en-US" altLang="zh-CN" sz="2400" dirty="0" err="1" smtClean="0">
                <a:solidFill>
                  <a:srgbClr val="000000"/>
                </a:solidFill>
                <a:latin typeface="Times New Roman"/>
              </a:rPr>
              <a:t>iş</a:t>
            </a:r>
            <a:r>
              <a:rPr lang="en-US" altLang="zh-CN" sz="2400" dirty="0" smtClean="0">
                <a:solidFill>
                  <a:srgbClr val="000000"/>
                </a:solidFill>
                <a:latin typeface="Times New Roman"/>
              </a:rPr>
              <a:t> </a:t>
            </a:r>
            <a:r>
              <a:rPr lang="en-US" altLang="zh-CN" sz="2400" dirty="0" err="1">
                <a:solidFill>
                  <a:srgbClr val="000000"/>
                </a:solidFill>
                <a:latin typeface="Times New Roman"/>
              </a:rPr>
              <a:t>sağlığı</a:t>
            </a:r>
            <a:r>
              <a:rPr lang="en-US" altLang="zh-CN" sz="2400" dirty="0">
                <a:solidFill>
                  <a:srgbClr val="000000"/>
                </a:solidFill>
                <a:latin typeface="Times New Roman"/>
              </a:rPr>
              <a:t> ve </a:t>
            </a:r>
            <a:r>
              <a:rPr lang="en-US" altLang="zh-CN" sz="2400" dirty="0" err="1">
                <a:solidFill>
                  <a:srgbClr val="000000"/>
                </a:solidFill>
                <a:latin typeface="Times New Roman"/>
              </a:rPr>
              <a:t>güvenliği</a:t>
            </a:r>
            <a:r>
              <a:rPr lang="en-US" altLang="zh-CN" sz="2400" dirty="0">
                <a:solidFill>
                  <a:srgbClr val="000000"/>
                </a:solidFill>
                <a:latin typeface="Times New Roman"/>
              </a:rPr>
              <a:t> </a:t>
            </a:r>
            <a:r>
              <a:rPr lang="en-US" altLang="zh-CN" sz="2400" dirty="0" err="1">
                <a:solidFill>
                  <a:srgbClr val="000000"/>
                </a:solidFill>
                <a:latin typeface="Times New Roman"/>
              </a:rPr>
              <a:t>ile</a:t>
            </a:r>
            <a:r>
              <a:rPr lang="en-US" altLang="zh-CN" sz="2400" dirty="0">
                <a:solidFill>
                  <a:srgbClr val="000000"/>
                </a:solidFill>
                <a:latin typeface="Times New Roman"/>
              </a:rPr>
              <a:t> </a:t>
            </a:r>
            <a:r>
              <a:rPr lang="en-US" altLang="zh-CN" sz="2400" dirty="0" err="1">
                <a:solidFill>
                  <a:srgbClr val="000000"/>
                </a:solidFill>
                <a:latin typeface="Times New Roman"/>
              </a:rPr>
              <a:t>ilgili</a:t>
            </a:r>
            <a:r>
              <a:rPr lang="en-US" altLang="zh-CN" sz="2400" dirty="0">
                <a:solidFill>
                  <a:srgbClr val="000000"/>
                </a:solidFill>
                <a:latin typeface="Times New Roman"/>
              </a:rPr>
              <a:t> </a:t>
            </a:r>
            <a:r>
              <a:rPr lang="en-US" altLang="zh-CN" sz="2400" dirty="0" err="1" smtClean="0">
                <a:solidFill>
                  <a:srgbClr val="000000"/>
                </a:solidFill>
                <a:latin typeface="Times New Roman"/>
              </a:rPr>
              <a:t>aşağıdaki</a:t>
            </a:r>
            <a:r>
              <a:rPr lang="tr-TR" altLang="zh-CN" sz="2400" dirty="0" smtClean="0">
                <a:solidFill>
                  <a:srgbClr val="000000"/>
                </a:solidFill>
                <a:latin typeface="Times New Roman"/>
              </a:rPr>
              <a:t> </a:t>
            </a:r>
            <a:r>
              <a:rPr lang="en-US" altLang="zh-CN" sz="2400" dirty="0" err="1" smtClean="0">
                <a:solidFill>
                  <a:srgbClr val="000000"/>
                </a:solidFill>
                <a:latin typeface="Times New Roman"/>
              </a:rPr>
              <a:t>konularda</a:t>
            </a:r>
            <a:r>
              <a:rPr lang="en-US" altLang="zh-CN" sz="2400" dirty="0" smtClean="0">
                <a:solidFill>
                  <a:srgbClr val="000000"/>
                </a:solidFill>
                <a:latin typeface="Times New Roman"/>
              </a:rPr>
              <a:t> </a:t>
            </a:r>
            <a:r>
              <a:rPr lang="en-US" altLang="zh-CN" sz="2400" dirty="0" err="1">
                <a:solidFill>
                  <a:srgbClr val="000000"/>
                </a:solidFill>
                <a:latin typeface="Times New Roman"/>
              </a:rPr>
              <a:t>eğitim</a:t>
            </a:r>
            <a:r>
              <a:rPr lang="en-US" altLang="zh-CN" sz="2400" dirty="0">
                <a:solidFill>
                  <a:srgbClr val="000000"/>
                </a:solidFill>
                <a:latin typeface="Times New Roman"/>
              </a:rPr>
              <a:t> </a:t>
            </a:r>
            <a:r>
              <a:rPr lang="en-US" altLang="zh-CN" sz="2400" dirty="0" err="1">
                <a:solidFill>
                  <a:srgbClr val="000000"/>
                </a:solidFill>
                <a:latin typeface="Times New Roman"/>
              </a:rPr>
              <a:t>verilmesi</a:t>
            </a:r>
            <a:r>
              <a:rPr lang="en-US" altLang="zh-CN" sz="2400" dirty="0">
                <a:solidFill>
                  <a:srgbClr val="000000"/>
                </a:solidFill>
                <a:latin typeface="Times New Roman"/>
              </a:rPr>
              <a:t> </a:t>
            </a:r>
            <a:r>
              <a:rPr lang="en-US" altLang="zh-CN" sz="2400" dirty="0" err="1">
                <a:solidFill>
                  <a:srgbClr val="000000"/>
                </a:solidFill>
                <a:latin typeface="Times New Roman"/>
              </a:rPr>
              <a:t>sağlanır</a:t>
            </a:r>
            <a:r>
              <a:rPr lang="en-US" altLang="zh-CN" sz="2400" dirty="0" smtClean="0">
                <a:solidFill>
                  <a:srgbClr val="000000"/>
                </a:solidFill>
                <a:latin typeface="Times New Roman"/>
              </a:rPr>
              <a:t>.</a:t>
            </a:r>
            <a:endParaRPr lang="en-US" altLang="zh-CN" sz="2400" dirty="0">
              <a:solidFill>
                <a:srgbClr val="000000"/>
              </a:solidFill>
              <a:latin typeface="Times New Roman"/>
            </a:endParaRPr>
          </a:p>
        </p:txBody>
      </p:sp>
      <p:sp>
        <p:nvSpPr>
          <p:cNvPr id="10" name="TextBox 5"/>
          <p:cNvSpPr txBox="1"/>
          <p:nvPr/>
        </p:nvSpPr>
        <p:spPr>
          <a:xfrm>
            <a:off x="742492" y="2447442"/>
            <a:ext cx="2266188" cy="348691"/>
          </a:xfrm>
          <a:prstGeom prst="rect">
            <a:avLst/>
          </a:prstGeom>
          <a:noFill/>
        </p:spPr>
        <p:txBody>
          <a:bodyPr wrap="none" lIns="0" tIns="0" rIns="0" rtlCol="0">
            <a:spAutoFit/>
          </a:bodyPr>
          <a:lstStyle/>
          <a:p>
            <a:r>
              <a:rPr lang="en-US" altLang="zh-CN" sz="2400" b="1" dirty="0" smtClean="0">
                <a:solidFill>
                  <a:srgbClr val="0032CB"/>
                </a:solidFill>
                <a:latin typeface="Times New Roman"/>
              </a:rPr>
              <a:t>Eğitim konuları:</a:t>
            </a:r>
          </a:p>
        </p:txBody>
      </p:sp>
      <p:sp>
        <p:nvSpPr>
          <p:cNvPr id="11" name="TextBox 6"/>
          <p:cNvSpPr txBox="1"/>
          <p:nvPr/>
        </p:nvSpPr>
        <p:spPr>
          <a:xfrm>
            <a:off x="742492" y="3080309"/>
            <a:ext cx="4246117" cy="348691"/>
          </a:xfrm>
          <a:prstGeom prst="rect">
            <a:avLst/>
          </a:prstGeom>
          <a:noFill/>
        </p:spPr>
        <p:txBody>
          <a:bodyPr wrap="none" lIns="0" tIns="0" rIns="0" rtlCol="0">
            <a:spAutoFit/>
          </a:bodyPr>
          <a:lstStyle/>
          <a:p>
            <a:r>
              <a:rPr lang="en-US" altLang="zh-CN" sz="2400" dirty="0" smtClean="0">
                <a:solidFill>
                  <a:srgbClr val="000000"/>
                </a:solidFill>
                <a:latin typeface="Times New Roman"/>
              </a:rPr>
              <a:t>a) Kurulun görev ve yetkileri,</a:t>
            </a:r>
          </a:p>
        </p:txBody>
      </p:sp>
      <p:sp>
        <p:nvSpPr>
          <p:cNvPr id="12" name="TextBox 7"/>
          <p:cNvSpPr txBox="1"/>
          <p:nvPr/>
        </p:nvSpPr>
        <p:spPr>
          <a:xfrm>
            <a:off x="742492" y="3512009"/>
            <a:ext cx="7433828" cy="349039"/>
          </a:xfrm>
          <a:prstGeom prst="rect">
            <a:avLst/>
          </a:prstGeom>
          <a:noFill/>
        </p:spPr>
        <p:txBody>
          <a:bodyPr wrap="none" lIns="0" tIns="0" rIns="0" rtlCol="0">
            <a:spAutoFit/>
          </a:bodyPr>
          <a:lstStyle/>
          <a:p>
            <a:r>
              <a:rPr lang="en-US" altLang="zh-CN" sz="2400" dirty="0" smtClean="0">
                <a:solidFill>
                  <a:srgbClr val="000000"/>
                </a:solidFill>
                <a:latin typeface="Times New Roman"/>
              </a:rPr>
              <a:t>b) İş sağlığı ve güvenliği konularında ulusal mevzuat,</a:t>
            </a:r>
          </a:p>
        </p:txBody>
      </p:sp>
      <p:sp>
        <p:nvSpPr>
          <p:cNvPr id="13" name="TextBox 8"/>
          <p:cNvSpPr txBox="1"/>
          <p:nvPr/>
        </p:nvSpPr>
        <p:spPr>
          <a:xfrm>
            <a:off x="742492" y="3949606"/>
            <a:ext cx="7969708" cy="415498"/>
          </a:xfrm>
          <a:prstGeom prst="rect">
            <a:avLst/>
          </a:prstGeom>
          <a:noFill/>
        </p:spPr>
        <p:txBody>
          <a:bodyPr wrap="square" lIns="0" tIns="0" rIns="0" rtlCol="0">
            <a:spAutoFit/>
          </a:bodyPr>
          <a:lstStyle/>
          <a:p>
            <a:r>
              <a:rPr lang="en-US" altLang="zh-CN" sz="2400" dirty="0" smtClean="0">
                <a:solidFill>
                  <a:srgbClr val="000000"/>
                </a:solidFill>
                <a:latin typeface="Times New Roman"/>
              </a:rPr>
              <a:t>c) Sıkça rastlanan iş kazaları ve </a:t>
            </a:r>
            <a:r>
              <a:rPr lang="en-US" altLang="zh-CN" sz="2400" dirty="0" err="1" smtClean="0">
                <a:solidFill>
                  <a:srgbClr val="000000"/>
                </a:solidFill>
                <a:latin typeface="Times New Roman"/>
              </a:rPr>
              <a:t>tehlikeli</a:t>
            </a:r>
            <a:r>
              <a:rPr lang="en-US" altLang="zh-CN" sz="2400" dirty="0" smtClean="0">
                <a:solidFill>
                  <a:srgbClr val="000000"/>
                </a:solidFill>
                <a:latin typeface="Times New Roman"/>
              </a:rPr>
              <a:t> </a:t>
            </a:r>
            <a:r>
              <a:rPr lang="en-US" altLang="zh-CN" sz="2400" dirty="0" err="1" smtClean="0">
                <a:solidFill>
                  <a:srgbClr val="000000"/>
                </a:solidFill>
                <a:latin typeface="Times New Roman"/>
              </a:rPr>
              <a:t>vakaların</a:t>
            </a:r>
            <a:r>
              <a:rPr lang="tr-TR" altLang="zh-CN" sz="2400" dirty="0" smtClean="0">
                <a:solidFill>
                  <a:srgbClr val="000000"/>
                </a:solidFill>
                <a:latin typeface="Times New Roman"/>
              </a:rPr>
              <a:t> </a:t>
            </a:r>
            <a:r>
              <a:rPr lang="en-US" altLang="zh-CN" sz="2400" dirty="0" err="1">
                <a:solidFill>
                  <a:srgbClr val="000000"/>
                </a:solidFill>
                <a:latin typeface="Times New Roman"/>
              </a:rPr>
              <a:t>nedenleri</a:t>
            </a:r>
            <a:r>
              <a:rPr lang="en-US" altLang="zh-CN" sz="2400" dirty="0" smtClean="0">
                <a:solidFill>
                  <a:srgbClr val="000000"/>
                </a:solidFill>
                <a:latin typeface="Times New Roman"/>
              </a:rPr>
              <a:t>,</a:t>
            </a:r>
            <a:endParaRPr lang="en-US" altLang="zh-CN" sz="2400" dirty="0">
              <a:solidFill>
                <a:srgbClr val="000000"/>
              </a:solidFill>
              <a:latin typeface="Times New Roman"/>
            </a:endParaRPr>
          </a:p>
        </p:txBody>
      </p:sp>
      <p:sp>
        <p:nvSpPr>
          <p:cNvPr id="15" name="TextBox 10"/>
          <p:cNvSpPr txBox="1"/>
          <p:nvPr/>
        </p:nvSpPr>
        <p:spPr>
          <a:xfrm>
            <a:off x="742492" y="4331512"/>
            <a:ext cx="5380278" cy="348691"/>
          </a:xfrm>
          <a:prstGeom prst="rect">
            <a:avLst/>
          </a:prstGeom>
          <a:noFill/>
        </p:spPr>
        <p:txBody>
          <a:bodyPr wrap="none" lIns="0" tIns="0" rIns="0" rtlCol="0">
            <a:spAutoFit/>
          </a:bodyPr>
          <a:lstStyle/>
          <a:p>
            <a:r>
              <a:rPr lang="en-US" altLang="zh-CN" sz="2400" dirty="0" smtClean="0">
                <a:solidFill>
                  <a:srgbClr val="000000"/>
                </a:solidFill>
                <a:latin typeface="Times New Roman"/>
              </a:rPr>
              <a:t>d) Endüstriyel hijyenin temel ilkeleri,</a:t>
            </a:r>
          </a:p>
        </p:txBody>
      </p:sp>
      <p:sp>
        <p:nvSpPr>
          <p:cNvPr id="16" name="TextBox 11"/>
          <p:cNvSpPr txBox="1"/>
          <p:nvPr/>
        </p:nvSpPr>
        <p:spPr>
          <a:xfrm>
            <a:off x="742492" y="4733816"/>
            <a:ext cx="3933665" cy="349039"/>
          </a:xfrm>
          <a:prstGeom prst="rect">
            <a:avLst/>
          </a:prstGeom>
          <a:noFill/>
        </p:spPr>
        <p:txBody>
          <a:bodyPr wrap="none" lIns="0" tIns="0" rIns="0" rtlCol="0">
            <a:spAutoFit/>
          </a:bodyPr>
          <a:lstStyle/>
          <a:p>
            <a:r>
              <a:rPr lang="en-US" altLang="zh-CN" sz="2400" dirty="0" smtClean="0">
                <a:solidFill>
                  <a:srgbClr val="000000"/>
                </a:solidFill>
                <a:latin typeface="Times New Roman"/>
              </a:rPr>
              <a:t>e) Etkili iletişim teknikleri,</a:t>
            </a:r>
          </a:p>
        </p:txBody>
      </p:sp>
      <p:sp>
        <p:nvSpPr>
          <p:cNvPr id="17" name="TextBox 12"/>
          <p:cNvSpPr txBox="1"/>
          <p:nvPr/>
        </p:nvSpPr>
        <p:spPr>
          <a:xfrm>
            <a:off x="742492" y="5136438"/>
            <a:ext cx="3958386" cy="348691"/>
          </a:xfrm>
          <a:prstGeom prst="rect">
            <a:avLst/>
          </a:prstGeom>
          <a:noFill/>
        </p:spPr>
        <p:txBody>
          <a:bodyPr wrap="none" lIns="0" tIns="0" rIns="0" rtlCol="0">
            <a:spAutoFit/>
          </a:bodyPr>
          <a:lstStyle/>
          <a:p>
            <a:r>
              <a:rPr lang="en-US" altLang="zh-CN" sz="2400" dirty="0" smtClean="0">
                <a:solidFill>
                  <a:srgbClr val="000000"/>
                </a:solidFill>
                <a:latin typeface="Times New Roman"/>
              </a:rPr>
              <a:t>f) Acil durumlar önlemleri,</a:t>
            </a:r>
          </a:p>
        </p:txBody>
      </p:sp>
      <p:sp>
        <p:nvSpPr>
          <p:cNvPr id="18" name="TextBox 13"/>
          <p:cNvSpPr txBox="1"/>
          <p:nvPr/>
        </p:nvSpPr>
        <p:spPr>
          <a:xfrm>
            <a:off x="742492" y="5538825"/>
            <a:ext cx="3246374" cy="348691"/>
          </a:xfrm>
          <a:prstGeom prst="rect">
            <a:avLst/>
          </a:prstGeom>
          <a:noFill/>
        </p:spPr>
        <p:txBody>
          <a:bodyPr wrap="none" lIns="0" tIns="0" rIns="0" rtlCol="0">
            <a:spAutoFit/>
          </a:bodyPr>
          <a:lstStyle/>
          <a:p>
            <a:r>
              <a:rPr lang="en-US" altLang="zh-CN" sz="2400" dirty="0" smtClean="0">
                <a:solidFill>
                  <a:srgbClr val="000000"/>
                </a:solidFill>
                <a:latin typeface="Times New Roman"/>
              </a:rPr>
              <a:t>g) Meslek hastalıkları,</a:t>
            </a:r>
          </a:p>
        </p:txBody>
      </p:sp>
      <p:sp>
        <p:nvSpPr>
          <p:cNvPr id="19" name="TextBox 14"/>
          <p:cNvSpPr txBox="1"/>
          <p:nvPr/>
        </p:nvSpPr>
        <p:spPr>
          <a:xfrm>
            <a:off x="742492" y="5941161"/>
            <a:ext cx="4188815" cy="348691"/>
          </a:xfrm>
          <a:prstGeom prst="rect">
            <a:avLst/>
          </a:prstGeom>
          <a:noFill/>
        </p:spPr>
        <p:txBody>
          <a:bodyPr wrap="none" lIns="0" tIns="0" rIns="0" rtlCol="0">
            <a:spAutoFit/>
          </a:bodyPr>
          <a:lstStyle/>
          <a:p>
            <a:r>
              <a:rPr lang="en-US" altLang="zh-CN" sz="2400" dirty="0" smtClean="0">
                <a:solidFill>
                  <a:srgbClr val="000000"/>
                </a:solidFill>
                <a:latin typeface="Times New Roman"/>
              </a:rPr>
              <a:t>h) İşyerlerine ait özel riskler.</a:t>
            </a:r>
          </a:p>
        </p:txBody>
      </p:sp>
      <p:sp>
        <p:nvSpPr>
          <p:cNvPr id="20" name="Altbilgi Yer Tutucusu 15"/>
          <p:cNvSpPr>
            <a:spLocks noGrp="1"/>
          </p:cNvSpPr>
          <p:nvPr>
            <p:ph type="ftr" sz="quarter" idx="11"/>
          </p:nvPr>
        </p:nvSpPr>
        <p:spPr>
          <a:xfrm>
            <a:off x="2581804" y="9899428"/>
            <a:ext cx="2392892" cy="568648"/>
          </a:xfrm>
        </p:spPr>
        <p:txBody>
          <a:bodyPr/>
          <a:lstStyle/>
          <a:p>
            <a:r>
              <a:rPr lang="tr-TR" altLang="zh-CN" smtClean="0"/>
              <a:t>Tahir ÇAYIR</a:t>
            </a:r>
            <a:endParaRPr lang="zh-CN" altLang="en-US"/>
          </a:p>
        </p:txBody>
      </p:sp>
      <p:sp>
        <p:nvSpPr>
          <p:cNvPr id="21" name="Slayt Numarası Yer Tutucusu 16"/>
          <p:cNvSpPr>
            <a:spLocks noGrp="1"/>
          </p:cNvSpPr>
          <p:nvPr>
            <p:ph type="sldNum" sz="quarter" idx="12"/>
          </p:nvPr>
        </p:nvSpPr>
        <p:spPr>
          <a:xfrm>
            <a:off x="5415492" y="9899428"/>
            <a:ext cx="1763183" cy="568648"/>
          </a:xfrm>
        </p:spPr>
        <p:txBody>
          <a:bodyPr/>
          <a:lstStyle/>
          <a:p>
            <a:fld id="{4D8BF1C4-787E-4645-B477-D39B27728430}" type="slidenum">
              <a:rPr lang="zh-CN" altLang="en-US" smtClean="0"/>
              <a:pPr/>
              <a:t>138</a:t>
            </a:fld>
            <a:endParaRPr lang="zh-CN" altLang="en-US"/>
          </a:p>
        </p:txBody>
      </p:sp>
      <p:sp>
        <p:nvSpPr>
          <p:cNvPr id="22" name="Veri Yer Tutucusu 17"/>
          <p:cNvSpPr>
            <a:spLocks noGrp="1"/>
          </p:cNvSpPr>
          <p:nvPr>
            <p:ph type="dt" sz="half" idx="10"/>
          </p:nvPr>
        </p:nvSpPr>
        <p:spPr>
          <a:xfrm>
            <a:off x="377825" y="9899428"/>
            <a:ext cx="1763183" cy="568648"/>
          </a:xfrm>
        </p:spPr>
        <p:txBody>
          <a:bodyPr/>
          <a:lstStyle/>
          <a:p>
            <a:r>
              <a:rPr lang="tr-TR" altLang="zh-CN" smtClean="0"/>
              <a:t>2019/1/3</a:t>
            </a:r>
            <a:endParaRPr lang="zh-CN" altLang="en-US"/>
          </a:p>
        </p:txBody>
      </p:sp>
      <p:sp>
        <p:nvSpPr>
          <p:cNvPr id="23" name="5 Metin kutusu"/>
          <p:cNvSpPr txBox="1"/>
          <p:nvPr/>
        </p:nvSpPr>
        <p:spPr>
          <a:xfrm>
            <a:off x="2195737" y="476672"/>
            <a:ext cx="511256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smtClean="0">
                <a:solidFill>
                  <a:schemeClr val="tx2">
                    <a:lumMod val="60000"/>
                    <a:lumOff val="40000"/>
                  </a:schemeClr>
                </a:solidFill>
              </a:rPr>
              <a:t>İSG KURUL ÜYELERİNİN EĞİTİMİ</a:t>
            </a:r>
            <a:endParaRPr lang="tr-TR" sz="2800" b="1" dirty="0">
              <a:solidFill>
                <a:schemeClr val="tx2">
                  <a:lumMod val="60000"/>
                  <a:lumOff val="40000"/>
                </a:schemeClr>
              </a:solidFill>
            </a:endParaRPr>
          </a:p>
        </p:txBody>
      </p:sp>
    </p:spTree>
    <p:extLst>
      <p:ext uri="{BB962C8B-B14F-4D97-AF65-F5344CB8AC3E}">
        <p14:creationId xmlns:p14="http://schemas.microsoft.com/office/powerpoint/2010/main" val="28102226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 name="object 4"/>
          <p:cNvSpPr/>
          <p:nvPr/>
        </p:nvSpPr>
        <p:spPr>
          <a:xfrm>
            <a:off x="1979711" y="2636913"/>
            <a:ext cx="6624737" cy="3744418"/>
          </a:xfrm>
          <a:prstGeom prst="rect">
            <a:avLst/>
          </a:prstGeom>
          <a:blipFill>
            <a:blip r:embed="rId2" cstate="print"/>
            <a:stretch>
              <a:fillRect/>
            </a:stretch>
          </a:blipFill>
        </p:spPr>
        <p:txBody>
          <a:bodyPr wrap="square" lIns="0" tIns="0" rIns="0" bIns="0" rtlCol="0"/>
          <a:lstStyle/>
          <a:p>
            <a:endParaRPr/>
          </a:p>
        </p:txBody>
      </p:sp>
      <p:sp>
        <p:nvSpPr>
          <p:cNvPr id="9" name="5 Metin kutusu"/>
          <p:cNvSpPr txBox="1"/>
          <p:nvPr/>
        </p:nvSpPr>
        <p:spPr>
          <a:xfrm>
            <a:off x="3275856" y="476672"/>
            <a:ext cx="216024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smtClean="0">
                <a:solidFill>
                  <a:schemeClr val="tx2">
                    <a:lumMod val="60000"/>
                    <a:lumOff val="40000"/>
                  </a:schemeClr>
                </a:solidFill>
              </a:rPr>
              <a:t> İSG KURULU</a:t>
            </a:r>
            <a:endParaRPr lang="tr-TR" sz="2800" b="1" dirty="0">
              <a:solidFill>
                <a:schemeClr val="tx2">
                  <a:lumMod val="60000"/>
                  <a:lumOff val="40000"/>
                </a:schemeClr>
              </a:solidFill>
            </a:endParaRPr>
          </a:p>
        </p:txBody>
      </p:sp>
      <p:sp>
        <p:nvSpPr>
          <p:cNvPr id="2" name="Dikdörtgen 1"/>
          <p:cNvSpPr/>
          <p:nvPr/>
        </p:nvSpPr>
        <p:spPr>
          <a:xfrm>
            <a:off x="1619672" y="1668872"/>
            <a:ext cx="5688632" cy="861774"/>
          </a:xfrm>
          <a:prstGeom prst="rect">
            <a:avLst/>
          </a:prstGeom>
        </p:spPr>
        <p:txBody>
          <a:bodyPr wrap="square">
            <a:spAutoFit/>
          </a:bodyPr>
          <a:lstStyle/>
          <a:p>
            <a:pPr marL="12700">
              <a:lnSpc>
                <a:spcPct val="100000"/>
              </a:lnSpc>
            </a:pPr>
            <a:r>
              <a:rPr lang="tr-TR" sz="2500" b="1" dirty="0">
                <a:latin typeface="Trebuchet MS"/>
                <a:cs typeface="Trebuchet MS"/>
              </a:rPr>
              <a:t>İş sa</a:t>
            </a:r>
            <a:r>
              <a:rPr lang="tr-TR" sz="2500" b="1" spc="-10" dirty="0">
                <a:latin typeface="Trebuchet MS"/>
                <a:cs typeface="Trebuchet MS"/>
              </a:rPr>
              <a:t>ğ</a:t>
            </a:r>
            <a:r>
              <a:rPr lang="tr-TR" sz="2500" b="1" dirty="0">
                <a:latin typeface="Trebuchet MS"/>
                <a:cs typeface="Trebuchet MS"/>
              </a:rPr>
              <a:t>lı</a:t>
            </a:r>
            <a:r>
              <a:rPr lang="tr-TR" sz="2500" b="1" spc="-10" dirty="0">
                <a:latin typeface="Trebuchet MS"/>
                <a:cs typeface="Trebuchet MS"/>
              </a:rPr>
              <a:t>ğ</a:t>
            </a:r>
            <a:r>
              <a:rPr lang="tr-TR" sz="2500" b="1" dirty="0">
                <a:latin typeface="Trebuchet MS"/>
                <a:cs typeface="Trebuchet MS"/>
              </a:rPr>
              <a:t>ı</a:t>
            </a:r>
            <a:r>
              <a:rPr lang="tr-TR" sz="2500" b="1" spc="15" dirty="0">
                <a:latin typeface="Trebuchet MS"/>
                <a:cs typeface="Trebuchet MS"/>
              </a:rPr>
              <a:t> </a:t>
            </a:r>
            <a:r>
              <a:rPr lang="tr-TR" sz="2500" b="1" dirty="0">
                <a:latin typeface="Trebuchet MS"/>
                <a:cs typeface="Trebuchet MS"/>
              </a:rPr>
              <a:t>ve </a:t>
            </a:r>
            <a:r>
              <a:rPr lang="tr-TR" sz="2500" b="1" spc="-15" dirty="0">
                <a:latin typeface="Trebuchet MS"/>
                <a:cs typeface="Trebuchet MS"/>
              </a:rPr>
              <a:t>g</a:t>
            </a:r>
            <a:r>
              <a:rPr lang="tr-TR" sz="2500" b="1" dirty="0">
                <a:latin typeface="Trebuchet MS"/>
                <a:cs typeface="Trebuchet MS"/>
              </a:rPr>
              <a:t>üve</a:t>
            </a:r>
            <a:r>
              <a:rPr lang="tr-TR" sz="2500" b="1" spc="-10" dirty="0">
                <a:latin typeface="Trebuchet MS"/>
                <a:cs typeface="Trebuchet MS"/>
              </a:rPr>
              <a:t>n</a:t>
            </a:r>
            <a:r>
              <a:rPr lang="tr-TR" sz="2500" b="1" dirty="0">
                <a:latin typeface="Trebuchet MS"/>
                <a:cs typeface="Trebuchet MS"/>
              </a:rPr>
              <a:t>li</a:t>
            </a:r>
            <a:r>
              <a:rPr lang="tr-TR" sz="2500" b="1" spc="-10" dirty="0">
                <a:latin typeface="Trebuchet MS"/>
                <a:cs typeface="Trebuchet MS"/>
              </a:rPr>
              <a:t>ğ</a:t>
            </a:r>
            <a:r>
              <a:rPr lang="tr-TR" sz="2500" b="1" dirty="0">
                <a:latin typeface="Trebuchet MS"/>
                <a:cs typeface="Trebuchet MS"/>
              </a:rPr>
              <a:t>i</a:t>
            </a:r>
            <a:r>
              <a:rPr lang="tr-TR" sz="2500" b="1" spc="25" dirty="0">
                <a:latin typeface="Trebuchet MS"/>
                <a:cs typeface="Trebuchet MS"/>
              </a:rPr>
              <a:t> </a:t>
            </a:r>
            <a:r>
              <a:rPr lang="tr-TR" sz="2500" b="1" dirty="0">
                <a:latin typeface="Trebuchet MS"/>
                <a:cs typeface="Trebuchet MS"/>
              </a:rPr>
              <a:t>ko</a:t>
            </a:r>
            <a:r>
              <a:rPr lang="tr-TR" sz="2500" b="1" spc="-10" dirty="0">
                <a:latin typeface="Trebuchet MS"/>
                <a:cs typeface="Trebuchet MS"/>
              </a:rPr>
              <a:t>n</a:t>
            </a:r>
            <a:r>
              <a:rPr lang="tr-TR" sz="2500" b="1" dirty="0">
                <a:latin typeface="Trebuchet MS"/>
                <a:cs typeface="Trebuchet MS"/>
              </a:rPr>
              <a:t>uları</a:t>
            </a:r>
            <a:r>
              <a:rPr lang="tr-TR" sz="2500" b="1" spc="-10" dirty="0">
                <a:latin typeface="Trebuchet MS"/>
                <a:cs typeface="Trebuchet MS"/>
              </a:rPr>
              <a:t>n</a:t>
            </a:r>
            <a:r>
              <a:rPr lang="tr-TR" sz="2500" b="1" dirty="0">
                <a:latin typeface="Trebuchet MS"/>
                <a:cs typeface="Trebuchet MS"/>
              </a:rPr>
              <a:t>da</a:t>
            </a:r>
            <a:r>
              <a:rPr lang="tr-TR" sz="2500" b="1" spc="20" dirty="0">
                <a:latin typeface="Trebuchet MS"/>
                <a:cs typeface="Trebuchet MS"/>
              </a:rPr>
              <a:t> </a:t>
            </a:r>
            <a:r>
              <a:rPr lang="tr-TR" sz="2500" b="1" dirty="0">
                <a:latin typeface="Trebuchet MS"/>
                <a:cs typeface="Trebuchet MS"/>
              </a:rPr>
              <a:t>o </a:t>
            </a:r>
            <a:r>
              <a:rPr lang="tr-TR" sz="2500" b="1" dirty="0" smtClean="0">
                <a:latin typeface="Trebuchet MS"/>
                <a:cs typeface="Trebuchet MS"/>
              </a:rPr>
              <a:t>işyerinde çalışanlara</a:t>
            </a:r>
            <a:r>
              <a:rPr lang="tr-TR" sz="2500" b="1" spc="35" dirty="0" smtClean="0">
                <a:latin typeface="Trebuchet MS"/>
                <a:cs typeface="Trebuchet MS"/>
              </a:rPr>
              <a:t> </a:t>
            </a:r>
            <a:r>
              <a:rPr lang="tr-TR" sz="2500" b="1" dirty="0">
                <a:solidFill>
                  <a:srgbClr val="0033CC"/>
                </a:solidFill>
                <a:latin typeface="Trebuchet MS"/>
                <a:cs typeface="Trebuchet MS"/>
              </a:rPr>
              <a:t>yol</a:t>
            </a:r>
            <a:r>
              <a:rPr lang="tr-TR" sz="2500" b="1" spc="5" dirty="0">
                <a:solidFill>
                  <a:srgbClr val="0033CC"/>
                </a:solidFill>
                <a:latin typeface="Trebuchet MS"/>
                <a:cs typeface="Trebuchet MS"/>
              </a:rPr>
              <a:t> </a:t>
            </a:r>
            <a:r>
              <a:rPr lang="tr-TR" sz="2500" b="1" dirty="0">
                <a:solidFill>
                  <a:srgbClr val="0033CC"/>
                </a:solidFill>
                <a:latin typeface="Trebuchet MS"/>
                <a:cs typeface="Trebuchet MS"/>
              </a:rPr>
              <a:t>gö</a:t>
            </a:r>
            <a:r>
              <a:rPr lang="tr-TR" sz="2500" b="1" spc="-10" dirty="0">
                <a:solidFill>
                  <a:srgbClr val="0033CC"/>
                </a:solidFill>
                <a:latin typeface="Trebuchet MS"/>
                <a:cs typeface="Trebuchet MS"/>
              </a:rPr>
              <a:t>s</a:t>
            </a:r>
            <a:r>
              <a:rPr lang="tr-TR" sz="2500" b="1" dirty="0">
                <a:solidFill>
                  <a:srgbClr val="0033CC"/>
                </a:solidFill>
                <a:latin typeface="Trebuchet MS"/>
                <a:cs typeface="Trebuchet MS"/>
              </a:rPr>
              <a:t>te</a:t>
            </a:r>
            <a:r>
              <a:rPr lang="tr-TR" sz="2500" b="1" spc="-10" dirty="0">
                <a:solidFill>
                  <a:srgbClr val="0033CC"/>
                </a:solidFill>
                <a:latin typeface="Trebuchet MS"/>
                <a:cs typeface="Trebuchet MS"/>
              </a:rPr>
              <a:t>r</a:t>
            </a:r>
            <a:r>
              <a:rPr lang="tr-TR" sz="2500" b="1" dirty="0">
                <a:solidFill>
                  <a:srgbClr val="0033CC"/>
                </a:solidFill>
                <a:latin typeface="Trebuchet MS"/>
                <a:cs typeface="Trebuchet MS"/>
              </a:rPr>
              <a:t>me</a:t>
            </a:r>
            <a:r>
              <a:rPr lang="tr-TR" sz="2500" b="1" spc="10" dirty="0">
                <a:solidFill>
                  <a:srgbClr val="0033CC"/>
                </a:solidFill>
                <a:latin typeface="Trebuchet MS"/>
                <a:cs typeface="Trebuchet MS"/>
              </a:rPr>
              <a:t>k</a:t>
            </a:r>
            <a:r>
              <a:rPr lang="tr-TR" sz="2500" b="1" dirty="0">
                <a:latin typeface="Trebuchet MS"/>
                <a:cs typeface="Trebuchet MS"/>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03848" y="476672"/>
            <a:ext cx="2736304" cy="523220"/>
          </a:xfrm>
          <a:prstGeom prst="rect">
            <a:avLst/>
          </a:prstGeom>
          <a:noFill/>
        </p:spPr>
        <p:txBody>
          <a:bodyPr wrap="square" rtlCol="0">
            <a:spAutoFit/>
          </a:bodyPr>
          <a:lstStyle/>
          <a:p>
            <a:pPr algn="ctr"/>
            <a:r>
              <a:rPr lang="tr-TR" sz="2800" b="1" dirty="0" smtClean="0">
                <a:solidFill>
                  <a:srgbClr val="FF0000"/>
                </a:solidFill>
                <a:effectLst>
                  <a:outerShdw blurRad="38100" dist="38100" dir="2700000" algn="tl">
                    <a:srgbClr val="000000">
                      <a:alpha val="43137"/>
                    </a:srgbClr>
                  </a:outerShdw>
                </a:effectLst>
              </a:rPr>
              <a:t> BAHÇE DUVARI</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1619672" y="1340768"/>
            <a:ext cx="5616624" cy="830997"/>
          </a:xfrm>
          <a:prstGeom prst="rect">
            <a:avLst/>
          </a:prstGeom>
        </p:spPr>
        <p:txBody>
          <a:bodyPr wrap="square">
            <a:spAutoFit/>
          </a:bodyPr>
          <a:lstStyle/>
          <a:p>
            <a:pPr algn="ctr"/>
            <a:r>
              <a:rPr lang="tr-TR" sz="2400" b="1" dirty="0" smtClean="0">
                <a:solidFill>
                  <a:srgbClr val="0070C0"/>
                </a:solidFill>
              </a:rPr>
              <a:t>Bahçe duvarı ve ekleri yıkılma, yırtma, kesme gibi riskleri taşıyor mu? </a:t>
            </a:r>
            <a:endParaRPr lang="tr-TR" sz="2400" b="1" dirty="0">
              <a:solidFill>
                <a:srgbClr val="0070C0"/>
              </a:solidFill>
            </a:endParaRPr>
          </a:p>
        </p:txBody>
      </p:sp>
      <p:pic>
        <p:nvPicPr>
          <p:cNvPr id="16386" name="Picture 2" descr="C:\Users\Casper\Desktop\İŞ KAZ\14.jpg"/>
          <p:cNvPicPr>
            <a:picLocks noChangeAspect="1" noChangeArrowheads="1"/>
          </p:cNvPicPr>
          <p:nvPr/>
        </p:nvPicPr>
        <p:blipFill>
          <a:blip r:embed="rId2" cstate="print"/>
          <a:srcRect/>
          <a:stretch>
            <a:fillRect/>
          </a:stretch>
        </p:blipFill>
        <p:spPr bwMode="auto">
          <a:xfrm>
            <a:off x="467544" y="2732436"/>
            <a:ext cx="8169729" cy="3504876"/>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00FF"/>
                </a:solidFill>
              </a:rPr>
              <a:t>İSG KURULU</a:t>
            </a:r>
            <a:endParaRPr lang="tr-TR" sz="2800" b="1" dirty="0">
              <a:solidFill>
                <a:srgbClr val="0000FF"/>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9" name="object 2"/>
          <p:cNvSpPr txBox="1"/>
          <p:nvPr/>
        </p:nvSpPr>
        <p:spPr>
          <a:xfrm>
            <a:off x="486062" y="1916832"/>
            <a:ext cx="4752528" cy="2753995"/>
          </a:xfrm>
          <a:prstGeom prst="rect">
            <a:avLst/>
          </a:prstGeom>
        </p:spPr>
        <p:txBody>
          <a:bodyPr vert="horz" wrap="square" lIns="0" tIns="0" rIns="0" bIns="0" rtlCol="0">
            <a:spAutoFit/>
          </a:bodyPr>
          <a:lstStyle/>
          <a:p>
            <a:pPr marL="12700" marR="5080">
              <a:lnSpc>
                <a:spcPct val="150000"/>
              </a:lnSpc>
            </a:pPr>
            <a:r>
              <a:rPr sz="2400" dirty="0">
                <a:latin typeface="Trebuchet MS"/>
                <a:cs typeface="Trebuchet MS"/>
              </a:rPr>
              <a:t>İşyerinde</a:t>
            </a:r>
            <a:r>
              <a:rPr sz="2400" spc="15" dirty="0">
                <a:latin typeface="Trebuchet MS"/>
                <a:cs typeface="Trebuchet MS"/>
              </a:rPr>
              <a:t> </a:t>
            </a:r>
            <a:r>
              <a:rPr sz="2400" dirty="0">
                <a:latin typeface="Trebuchet MS"/>
                <a:cs typeface="Trebuchet MS"/>
              </a:rPr>
              <a:t>iş</a:t>
            </a:r>
            <a:r>
              <a:rPr sz="2400" spc="5" dirty="0">
                <a:latin typeface="Trebuchet MS"/>
                <a:cs typeface="Trebuchet MS"/>
              </a:rPr>
              <a:t> </a:t>
            </a:r>
            <a:r>
              <a:rPr sz="2400" dirty="0">
                <a:latin typeface="Trebuchet MS"/>
                <a:cs typeface="Trebuchet MS"/>
              </a:rPr>
              <a:t>sa</a:t>
            </a:r>
            <a:r>
              <a:rPr sz="2400" spc="-10" dirty="0">
                <a:latin typeface="Trebuchet MS"/>
                <a:cs typeface="Trebuchet MS"/>
              </a:rPr>
              <a:t>ğ</a:t>
            </a:r>
            <a:r>
              <a:rPr sz="2400" dirty="0">
                <a:latin typeface="Trebuchet MS"/>
                <a:cs typeface="Trebuchet MS"/>
              </a:rPr>
              <a:t>lı</a:t>
            </a:r>
            <a:r>
              <a:rPr sz="2400" spc="-10" dirty="0">
                <a:latin typeface="Trebuchet MS"/>
                <a:cs typeface="Trebuchet MS"/>
              </a:rPr>
              <a:t>ğ</a:t>
            </a:r>
            <a:r>
              <a:rPr sz="2400" dirty="0">
                <a:latin typeface="Trebuchet MS"/>
                <a:cs typeface="Trebuchet MS"/>
              </a:rPr>
              <a:t>ı</a:t>
            </a:r>
            <a:r>
              <a:rPr sz="2400" spc="15" dirty="0">
                <a:latin typeface="Trebuchet MS"/>
                <a:cs typeface="Trebuchet MS"/>
              </a:rPr>
              <a:t> </a:t>
            </a:r>
            <a:r>
              <a:rPr sz="2400" dirty="0">
                <a:latin typeface="Trebuchet MS"/>
                <a:cs typeface="Trebuchet MS"/>
              </a:rPr>
              <a:t>ve </a:t>
            </a:r>
            <a:r>
              <a:rPr sz="2400" spc="-15" dirty="0">
                <a:latin typeface="Trebuchet MS"/>
                <a:cs typeface="Trebuchet MS"/>
              </a:rPr>
              <a:t>g</a:t>
            </a:r>
            <a:r>
              <a:rPr sz="2400" dirty="0">
                <a:latin typeface="Trebuchet MS"/>
                <a:cs typeface="Trebuchet MS"/>
              </a:rPr>
              <a:t>üve</a:t>
            </a:r>
            <a:r>
              <a:rPr sz="2400" spc="-10" dirty="0">
                <a:latin typeface="Trebuchet MS"/>
                <a:cs typeface="Trebuchet MS"/>
              </a:rPr>
              <a:t>n</a:t>
            </a:r>
            <a:r>
              <a:rPr sz="2400" dirty="0">
                <a:latin typeface="Trebuchet MS"/>
                <a:cs typeface="Trebuchet MS"/>
              </a:rPr>
              <a:t>li</a:t>
            </a:r>
            <a:r>
              <a:rPr sz="2400" spc="-10" dirty="0">
                <a:latin typeface="Trebuchet MS"/>
                <a:cs typeface="Trebuchet MS"/>
              </a:rPr>
              <a:t>ğ</a:t>
            </a:r>
            <a:r>
              <a:rPr sz="2400" dirty="0">
                <a:latin typeface="Trebuchet MS"/>
                <a:cs typeface="Trebuchet MS"/>
              </a:rPr>
              <a:t>ine ilişkin</a:t>
            </a:r>
            <a:r>
              <a:rPr sz="2400" spc="20" dirty="0">
                <a:latin typeface="Trebuchet MS"/>
                <a:cs typeface="Trebuchet MS"/>
              </a:rPr>
              <a:t> </a:t>
            </a:r>
            <a:r>
              <a:rPr sz="2400" b="1" dirty="0">
                <a:solidFill>
                  <a:srgbClr val="0033CC"/>
                </a:solidFill>
                <a:latin typeface="Trebuchet MS"/>
                <a:cs typeface="Trebuchet MS"/>
              </a:rPr>
              <a:t>tehlikeleri</a:t>
            </a:r>
            <a:r>
              <a:rPr sz="2400" b="1" spc="-10" dirty="0">
                <a:solidFill>
                  <a:srgbClr val="0033CC"/>
                </a:solidFill>
                <a:latin typeface="Trebuchet MS"/>
                <a:cs typeface="Trebuchet MS"/>
              </a:rPr>
              <a:t> </a:t>
            </a:r>
            <a:r>
              <a:rPr sz="2400" b="1" dirty="0">
                <a:solidFill>
                  <a:srgbClr val="0033CC"/>
                </a:solidFill>
                <a:latin typeface="Trebuchet MS"/>
                <a:cs typeface="Trebuchet MS"/>
              </a:rPr>
              <a:t>ve</a:t>
            </a:r>
            <a:r>
              <a:rPr sz="2400" b="1" spc="-10" dirty="0">
                <a:solidFill>
                  <a:srgbClr val="0033CC"/>
                </a:solidFill>
                <a:latin typeface="Trebuchet MS"/>
                <a:cs typeface="Trebuchet MS"/>
              </a:rPr>
              <a:t> </a:t>
            </a:r>
            <a:r>
              <a:rPr sz="2400" b="1" dirty="0">
                <a:solidFill>
                  <a:srgbClr val="0033CC"/>
                </a:solidFill>
                <a:latin typeface="Trebuchet MS"/>
                <a:cs typeface="Trebuchet MS"/>
              </a:rPr>
              <a:t>önlemleri değe</a:t>
            </a:r>
            <a:r>
              <a:rPr sz="2400" b="1" spc="-15" dirty="0">
                <a:solidFill>
                  <a:srgbClr val="0033CC"/>
                </a:solidFill>
                <a:latin typeface="Trebuchet MS"/>
                <a:cs typeface="Trebuchet MS"/>
              </a:rPr>
              <a:t>r</a:t>
            </a:r>
            <a:r>
              <a:rPr sz="2400" b="1" dirty="0">
                <a:solidFill>
                  <a:srgbClr val="0033CC"/>
                </a:solidFill>
                <a:latin typeface="Trebuchet MS"/>
                <a:cs typeface="Trebuchet MS"/>
              </a:rPr>
              <a:t>lendirme</a:t>
            </a:r>
            <a:r>
              <a:rPr sz="2400" b="1" spc="5" dirty="0">
                <a:solidFill>
                  <a:srgbClr val="0033CC"/>
                </a:solidFill>
                <a:latin typeface="Trebuchet MS"/>
                <a:cs typeface="Trebuchet MS"/>
              </a:rPr>
              <a:t>k</a:t>
            </a:r>
            <a:r>
              <a:rPr sz="2400" dirty="0">
                <a:latin typeface="Trebuchet MS"/>
                <a:cs typeface="Trebuchet MS"/>
              </a:rPr>
              <a:t>,</a:t>
            </a:r>
            <a:r>
              <a:rPr sz="2400" spc="-20" dirty="0">
                <a:latin typeface="Trebuchet MS"/>
                <a:cs typeface="Trebuchet MS"/>
              </a:rPr>
              <a:t> </a:t>
            </a:r>
            <a:r>
              <a:rPr sz="2400" b="1" spc="-10" dirty="0">
                <a:solidFill>
                  <a:srgbClr val="C00000"/>
                </a:solidFill>
                <a:latin typeface="Trebuchet MS"/>
                <a:cs typeface="Trebuchet MS"/>
              </a:rPr>
              <a:t>tedb</a:t>
            </a:r>
            <a:r>
              <a:rPr sz="2400" b="1" spc="-5" dirty="0">
                <a:solidFill>
                  <a:srgbClr val="C00000"/>
                </a:solidFill>
                <a:latin typeface="Trebuchet MS"/>
                <a:cs typeface="Trebuchet MS"/>
              </a:rPr>
              <a:t>irleri belirleme</a:t>
            </a:r>
            <a:r>
              <a:rPr sz="2400" b="1" spc="-10" dirty="0">
                <a:solidFill>
                  <a:srgbClr val="C00000"/>
                </a:solidFill>
                <a:latin typeface="Trebuchet MS"/>
                <a:cs typeface="Trebuchet MS"/>
              </a:rPr>
              <a:t>k</a:t>
            </a:r>
            <a:r>
              <a:rPr sz="2400" dirty="0">
                <a:latin typeface="Trebuchet MS"/>
                <a:cs typeface="Trebuchet MS"/>
              </a:rPr>
              <a:t>, işveren</a:t>
            </a:r>
            <a:r>
              <a:rPr sz="2400" spc="15" dirty="0">
                <a:latin typeface="Trebuchet MS"/>
                <a:cs typeface="Trebuchet MS"/>
              </a:rPr>
              <a:t> </a:t>
            </a:r>
            <a:r>
              <a:rPr sz="2400" dirty="0">
                <a:latin typeface="Trebuchet MS"/>
                <a:cs typeface="Trebuchet MS"/>
              </a:rPr>
              <a:t>veya</a:t>
            </a:r>
            <a:r>
              <a:rPr sz="2400" spc="10" dirty="0">
                <a:latin typeface="Trebuchet MS"/>
                <a:cs typeface="Trebuchet MS"/>
              </a:rPr>
              <a:t> </a:t>
            </a:r>
            <a:r>
              <a:rPr sz="2400" dirty="0">
                <a:latin typeface="Trebuchet MS"/>
                <a:cs typeface="Trebuchet MS"/>
              </a:rPr>
              <a:t>işveren vekiline</a:t>
            </a:r>
            <a:r>
              <a:rPr sz="2400" spc="5" dirty="0">
                <a:latin typeface="Trebuchet MS"/>
                <a:cs typeface="Trebuchet MS"/>
              </a:rPr>
              <a:t> </a:t>
            </a:r>
            <a:r>
              <a:rPr sz="2400" spc="-5" dirty="0">
                <a:latin typeface="Trebuchet MS"/>
                <a:cs typeface="Trebuchet MS"/>
              </a:rPr>
              <a:t>bil</a:t>
            </a:r>
            <a:r>
              <a:rPr sz="2400" spc="-10" dirty="0">
                <a:latin typeface="Trebuchet MS"/>
                <a:cs typeface="Trebuchet MS"/>
              </a:rPr>
              <a:t>d</a:t>
            </a:r>
            <a:r>
              <a:rPr sz="2400" spc="-5" dirty="0">
                <a:latin typeface="Trebuchet MS"/>
                <a:cs typeface="Trebuchet MS"/>
              </a:rPr>
              <a:t>irimd</a:t>
            </a:r>
            <a:r>
              <a:rPr sz="2400" dirty="0">
                <a:latin typeface="Trebuchet MS"/>
                <a:cs typeface="Trebuchet MS"/>
              </a:rPr>
              <a:t>e</a:t>
            </a:r>
            <a:r>
              <a:rPr sz="2400" spc="40" dirty="0">
                <a:latin typeface="Trebuchet MS"/>
                <a:cs typeface="Trebuchet MS"/>
              </a:rPr>
              <a:t> </a:t>
            </a:r>
            <a:r>
              <a:rPr sz="2400" spc="-5" dirty="0">
                <a:latin typeface="Trebuchet MS"/>
                <a:cs typeface="Trebuchet MS"/>
              </a:rPr>
              <a:t>bul</a:t>
            </a:r>
            <a:r>
              <a:rPr sz="2400" spc="-15" dirty="0">
                <a:latin typeface="Trebuchet MS"/>
                <a:cs typeface="Trebuchet MS"/>
              </a:rPr>
              <a:t>u</a:t>
            </a:r>
            <a:r>
              <a:rPr sz="2400" spc="-5" dirty="0">
                <a:latin typeface="Trebuchet MS"/>
                <a:cs typeface="Trebuchet MS"/>
              </a:rPr>
              <a:t>nmak,</a:t>
            </a:r>
            <a:endParaRPr sz="2400" dirty="0">
              <a:latin typeface="Trebuchet MS"/>
              <a:cs typeface="Trebuchet MS"/>
            </a:endParaRPr>
          </a:p>
        </p:txBody>
      </p:sp>
      <p:sp>
        <p:nvSpPr>
          <p:cNvPr id="10" name="object 4"/>
          <p:cNvSpPr/>
          <p:nvPr/>
        </p:nvSpPr>
        <p:spPr>
          <a:xfrm>
            <a:off x="5781928" y="1776056"/>
            <a:ext cx="2602865" cy="4245229"/>
          </a:xfrm>
          <a:prstGeom prst="rect">
            <a:avLst/>
          </a:prstGeom>
          <a:blipFill>
            <a:blip r:embed="rId2" cstate="print"/>
            <a:stretch>
              <a:fillRect/>
            </a:stretch>
          </a:blipFill>
        </p:spPr>
        <p:txBody>
          <a:bodyPr wrap="square" lIns="0" tIns="0" rIns="0" bIns="0" rtlCol="0"/>
          <a:lstStyle/>
          <a:p>
            <a:endParaRPr/>
          </a:p>
        </p:txBody>
      </p:sp>
      <p:sp>
        <p:nvSpPr>
          <p:cNvPr id="7" name="5 Metin kutusu"/>
          <p:cNvSpPr txBox="1"/>
          <p:nvPr/>
        </p:nvSpPr>
        <p:spPr>
          <a:xfrm>
            <a:off x="3275856" y="476672"/>
            <a:ext cx="216024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smtClean="0">
                <a:solidFill>
                  <a:schemeClr val="tx2">
                    <a:lumMod val="60000"/>
                    <a:lumOff val="40000"/>
                  </a:schemeClr>
                </a:solidFill>
              </a:rPr>
              <a:t> İSG KURULU</a:t>
            </a:r>
            <a:endParaRPr lang="tr-TR"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00FF"/>
                </a:solidFill>
              </a:rPr>
              <a:t>İSG KURULU</a:t>
            </a:r>
            <a:endParaRPr lang="tr-TR" sz="2800" b="1" dirty="0">
              <a:solidFill>
                <a:srgbClr val="0000FF"/>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object 5"/>
          <p:cNvSpPr txBox="1"/>
          <p:nvPr/>
        </p:nvSpPr>
        <p:spPr>
          <a:xfrm>
            <a:off x="155575" y="1631696"/>
            <a:ext cx="8988425" cy="1600438"/>
          </a:xfrm>
          <a:prstGeom prst="rect">
            <a:avLst/>
          </a:prstGeom>
        </p:spPr>
        <p:txBody>
          <a:bodyPr vert="horz" wrap="square" lIns="0" tIns="0" rIns="0" bIns="0" rtlCol="0">
            <a:spAutoFit/>
          </a:bodyPr>
          <a:lstStyle/>
          <a:p>
            <a:pPr marL="829310"/>
            <a:r>
              <a:rPr lang="tr-TR" sz="2400" spc="-95" dirty="0" smtClean="0">
                <a:latin typeface="Trebuchet MS"/>
                <a:cs typeface="Trebuchet MS"/>
              </a:rPr>
              <a:t>Tehlikeli </a:t>
            </a:r>
            <a:r>
              <a:rPr lang="tr-TR" sz="2400" spc="-95" dirty="0">
                <a:latin typeface="Trebuchet MS"/>
                <a:cs typeface="Trebuchet MS"/>
              </a:rPr>
              <a:t>Kurumlarda</a:t>
            </a:r>
            <a:r>
              <a:rPr lang="tr-TR" sz="2400" spc="5" dirty="0">
                <a:latin typeface="Trebuchet MS"/>
                <a:cs typeface="Trebuchet MS"/>
              </a:rPr>
              <a:t> </a:t>
            </a:r>
            <a:r>
              <a:rPr lang="tr-TR" sz="2400" b="1" spc="-5" dirty="0">
                <a:solidFill>
                  <a:srgbClr val="0033CC"/>
                </a:solidFill>
                <a:latin typeface="Trebuchet MS"/>
                <a:cs typeface="Trebuchet MS"/>
              </a:rPr>
              <a:t>en az </a:t>
            </a:r>
            <a:r>
              <a:rPr lang="tr-TR" sz="2400" b="1" spc="-5" dirty="0" smtClean="0">
                <a:solidFill>
                  <a:srgbClr val="0033CC"/>
                </a:solidFill>
                <a:latin typeface="Trebuchet MS"/>
                <a:cs typeface="Trebuchet MS"/>
              </a:rPr>
              <a:t>2 </a:t>
            </a:r>
            <a:r>
              <a:rPr lang="tr-TR" sz="2400" b="1" spc="-5" dirty="0">
                <a:solidFill>
                  <a:srgbClr val="0033CC"/>
                </a:solidFill>
                <a:latin typeface="Trebuchet MS"/>
                <a:cs typeface="Trebuchet MS"/>
              </a:rPr>
              <a:t>ay</a:t>
            </a:r>
            <a:r>
              <a:rPr lang="tr-TR" sz="2400" b="1" spc="-15" dirty="0">
                <a:solidFill>
                  <a:srgbClr val="0033CC"/>
                </a:solidFill>
                <a:latin typeface="Trebuchet MS"/>
                <a:cs typeface="Trebuchet MS"/>
              </a:rPr>
              <a:t>d</a:t>
            </a:r>
            <a:r>
              <a:rPr lang="tr-TR" sz="2400" b="1" spc="-5" dirty="0">
                <a:solidFill>
                  <a:srgbClr val="0033CC"/>
                </a:solidFill>
                <a:latin typeface="Trebuchet MS"/>
                <a:cs typeface="Trebuchet MS"/>
              </a:rPr>
              <a:t>a bir</a:t>
            </a:r>
            <a:r>
              <a:rPr lang="tr-TR" sz="2400" b="1" spc="10" dirty="0">
                <a:solidFill>
                  <a:srgbClr val="0033CC"/>
                </a:solidFill>
                <a:latin typeface="Trebuchet MS"/>
                <a:cs typeface="Trebuchet MS"/>
              </a:rPr>
              <a:t> </a:t>
            </a:r>
            <a:r>
              <a:rPr lang="tr-TR" sz="2400" spc="-5" dirty="0">
                <a:latin typeface="Trebuchet MS"/>
                <a:cs typeface="Trebuchet MS"/>
              </a:rPr>
              <a:t>ke</a:t>
            </a:r>
            <a:r>
              <a:rPr lang="tr-TR" sz="2400" dirty="0">
                <a:latin typeface="Trebuchet MS"/>
                <a:cs typeface="Trebuchet MS"/>
              </a:rPr>
              <a:t>r</a:t>
            </a:r>
            <a:r>
              <a:rPr lang="tr-TR" sz="2400" spc="-5" dirty="0">
                <a:latin typeface="Trebuchet MS"/>
                <a:cs typeface="Trebuchet MS"/>
              </a:rPr>
              <a:t>e</a:t>
            </a:r>
            <a:r>
              <a:rPr lang="tr-TR" sz="2400" spc="-20" dirty="0">
                <a:latin typeface="Trebuchet MS"/>
                <a:cs typeface="Trebuchet MS"/>
              </a:rPr>
              <a:t> </a:t>
            </a:r>
            <a:r>
              <a:rPr lang="tr-TR" sz="2400" spc="-5" dirty="0">
                <a:latin typeface="Trebuchet MS"/>
                <a:cs typeface="Trebuchet MS"/>
              </a:rPr>
              <a:t>toplan</a:t>
            </a:r>
            <a:r>
              <a:rPr lang="tr-TR" sz="2400" spc="-20" dirty="0">
                <a:latin typeface="Trebuchet MS"/>
                <a:cs typeface="Trebuchet MS"/>
              </a:rPr>
              <a:t>ı</a:t>
            </a:r>
            <a:r>
              <a:rPr lang="tr-TR" sz="2400" spc="-375" dirty="0">
                <a:latin typeface="Trebuchet MS"/>
                <a:cs typeface="Trebuchet MS"/>
              </a:rPr>
              <a:t>r</a:t>
            </a:r>
            <a:r>
              <a:rPr lang="tr-TR" sz="2400" spc="-5" dirty="0">
                <a:latin typeface="Trebuchet MS"/>
                <a:cs typeface="Trebuchet MS"/>
              </a:rPr>
              <a:t>.</a:t>
            </a:r>
            <a:endParaRPr lang="tr-TR" sz="2400" dirty="0">
              <a:latin typeface="Trebuchet MS"/>
              <a:cs typeface="Trebuchet MS"/>
            </a:endParaRPr>
          </a:p>
          <a:p>
            <a:pPr marL="829310">
              <a:lnSpc>
                <a:spcPct val="100000"/>
              </a:lnSpc>
            </a:pPr>
            <a:endParaRPr lang="tr-TR" sz="2400" spc="-95" dirty="0" smtClean="0">
              <a:latin typeface="Trebuchet MS"/>
              <a:cs typeface="Trebuchet MS"/>
            </a:endParaRPr>
          </a:p>
          <a:p>
            <a:pPr marL="829310">
              <a:lnSpc>
                <a:spcPct val="100000"/>
              </a:lnSpc>
            </a:pPr>
            <a:r>
              <a:rPr lang="tr-TR" sz="2400" spc="-95" dirty="0" smtClean="0">
                <a:latin typeface="Trebuchet MS"/>
                <a:cs typeface="Trebuchet MS"/>
              </a:rPr>
              <a:t>Az tehlikeli Kurumlarda</a:t>
            </a:r>
            <a:r>
              <a:rPr sz="2400" spc="5" dirty="0" smtClean="0">
                <a:latin typeface="Trebuchet MS"/>
                <a:cs typeface="Trebuchet MS"/>
              </a:rPr>
              <a:t> </a:t>
            </a:r>
            <a:r>
              <a:rPr sz="2400" b="1" spc="-5" dirty="0">
                <a:solidFill>
                  <a:srgbClr val="0033CC"/>
                </a:solidFill>
                <a:latin typeface="Trebuchet MS"/>
                <a:cs typeface="Trebuchet MS"/>
              </a:rPr>
              <a:t>en </a:t>
            </a:r>
            <a:r>
              <a:rPr sz="2400" b="1" spc="-5" dirty="0" err="1">
                <a:solidFill>
                  <a:srgbClr val="0033CC"/>
                </a:solidFill>
                <a:latin typeface="Trebuchet MS"/>
                <a:cs typeface="Trebuchet MS"/>
              </a:rPr>
              <a:t>az</a:t>
            </a:r>
            <a:r>
              <a:rPr sz="2400" b="1" spc="-5" dirty="0">
                <a:solidFill>
                  <a:srgbClr val="0033CC"/>
                </a:solidFill>
                <a:latin typeface="Trebuchet MS"/>
                <a:cs typeface="Trebuchet MS"/>
              </a:rPr>
              <a:t> </a:t>
            </a:r>
            <a:r>
              <a:rPr lang="tr-TR" sz="2400" b="1" spc="-5" dirty="0" smtClean="0">
                <a:solidFill>
                  <a:srgbClr val="0033CC"/>
                </a:solidFill>
                <a:latin typeface="Trebuchet MS"/>
                <a:cs typeface="Trebuchet MS"/>
              </a:rPr>
              <a:t>3 </a:t>
            </a:r>
            <a:r>
              <a:rPr sz="2400" b="1" spc="-5" dirty="0" err="1" smtClean="0">
                <a:solidFill>
                  <a:srgbClr val="0033CC"/>
                </a:solidFill>
                <a:latin typeface="Trebuchet MS"/>
                <a:cs typeface="Trebuchet MS"/>
              </a:rPr>
              <a:t>ay</a:t>
            </a:r>
            <a:r>
              <a:rPr sz="2400" b="1" spc="-15" dirty="0" err="1" smtClean="0">
                <a:solidFill>
                  <a:srgbClr val="0033CC"/>
                </a:solidFill>
                <a:latin typeface="Trebuchet MS"/>
                <a:cs typeface="Trebuchet MS"/>
              </a:rPr>
              <a:t>d</a:t>
            </a:r>
            <a:r>
              <a:rPr sz="2400" b="1" spc="-5" dirty="0" err="1" smtClean="0">
                <a:solidFill>
                  <a:srgbClr val="0033CC"/>
                </a:solidFill>
                <a:latin typeface="Trebuchet MS"/>
                <a:cs typeface="Trebuchet MS"/>
              </a:rPr>
              <a:t>a</a:t>
            </a:r>
            <a:r>
              <a:rPr sz="2400" b="1" spc="-5" dirty="0" smtClean="0">
                <a:solidFill>
                  <a:srgbClr val="0033CC"/>
                </a:solidFill>
                <a:latin typeface="Trebuchet MS"/>
                <a:cs typeface="Trebuchet MS"/>
              </a:rPr>
              <a:t> </a:t>
            </a:r>
            <a:r>
              <a:rPr sz="2400" b="1" spc="-5" dirty="0">
                <a:solidFill>
                  <a:srgbClr val="0033CC"/>
                </a:solidFill>
                <a:latin typeface="Trebuchet MS"/>
                <a:cs typeface="Trebuchet MS"/>
              </a:rPr>
              <a:t>bir</a:t>
            </a:r>
            <a:r>
              <a:rPr sz="2400" b="1" spc="10" dirty="0">
                <a:solidFill>
                  <a:srgbClr val="0033CC"/>
                </a:solidFill>
                <a:latin typeface="Trebuchet MS"/>
                <a:cs typeface="Trebuchet MS"/>
              </a:rPr>
              <a:t> </a:t>
            </a:r>
            <a:r>
              <a:rPr sz="2400" spc="-5" dirty="0">
                <a:latin typeface="Trebuchet MS"/>
                <a:cs typeface="Trebuchet MS"/>
              </a:rPr>
              <a:t>ke</a:t>
            </a:r>
            <a:r>
              <a:rPr sz="2400" dirty="0">
                <a:latin typeface="Trebuchet MS"/>
                <a:cs typeface="Trebuchet MS"/>
              </a:rPr>
              <a:t>r</a:t>
            </a:r>
            <a:r>
              <a:rPr sz="2400" spc="-5" dirty="0">
                <a:latin typeface="Trebuchet MS"/>
                <a:cs typeface="Trebuchet MS"/>
              </a:rPr>
              <a:t>e</a:t>
            </a:r>
            <a:r>
              <a:rPr sz="2400" spc="-20" dirty="0">
                <a:latin typeface="Trebuchet MS"/>
                <a:cs typeface="Trebuchet MS"/>
              </a:rPr>
              <a:t> </a:t>
            </a:r>
            <a:r>
              <a:rPr sz="2400" spc="-5" dirty="0">
                <a:latin typeface="Trebuchet MS"/>
                <a:cs typeface="Trebuchet MS"/>
              </a:rPr>
              <a:t>toplan</a:t>
            </a:r>
            <a:r>
              <a:rPr sz="2400" spc="-20" dirty="0">
                <a:latin typeface="Trebuchet MS"/>
                <a:cs typeface="Trebuchet MS"/>
              </a:rPr>
              <a:t>ı</a:t>
            </a:r>
            <a:r>
              <a:rPr sz="2400" spc="-375" dirty="0">
                <a:latin typeface="Trebuchet MS"/>
                <a:cs typeface="Trebuchet MS"/>
              </a:rPr>
              <a:t>r</a:t>
            </a:r>
            <a:r>
              <a:rPr sz="2400" spc="-5" dirty="0">
                <a:latin typeface="Trebuchet MS"/>
                <a:cs typeface="Trebuchet MS"/>
              </a:rPr>
              <a:t>.</a:t>
            </a:r>
            <a:endParaRPr sz="2400" dirty="0">
              <a:latin typeface="Trebuchet MS"/>
              <a:cs typeface="Trebuchet MS"/>
            </a:endParaRPr>
          </a:p>
          <a:p>
            <a:pPr>
              <a:lnSpc>
                <a:spcPct val="100000"/>
              </a:lnSpc>
              <a:spcBef>
                <a:spcPts val="15"/>
              </a:spcBef>
            </a:pPr>
            <a:endParaRPr sz="3200" dirty="0">
              <a:latin typeface="Times New Roman"/>
              <a:cs typeface="Times New Roman"/>
            </a:endParaRPr>
          </a:p>
        </p:txBody>
      </p:sp>
      <p:sp>
        <p:nvSpPr>
          <p:cNvPr id="8" name="object 3"/>
          <p:cNvSpPr/>
          <p:nvPr/>
        </p:nvSpPr>
        <p:spPr>
          <a:xfrm>
            <a:off x="4546136" y="3233056"/>
            <a:ext cx="4032504" cy="2817483"/>
          </a:xfrm>
          <a:prstGeom prst="rect">
            <a:avLst/>
          </a:prstGeom>
          <a:blipFill>
            <a:blip r:embed="rId2" cstate="print"/>
            <a:stretch>
              <a:fillRect/>
            </a:stretch>
          </a:blipFill>
        </p:spPr>
        <p:txBody>
          <a:bodyPr wrap="square" lIns="0" tIns="0" rIns="0" bIns="0" rtlCol="0"/>
          <a:lstStyle/>
          <a:p>
            <a:endParaRPr/>
          </a:p>
        </p:txBody>
      </p:sp>
      <p:sp>
        <p:nvSpPr>
          <p:cNvPr id="9" name="5 Metin kutusu"/>
          <p:cNvSpPr txBox="1"/>
          <p:nvPr/>
        </p:nvSpPr>
        <p:spPr>
          <a:xfrm>
            <a:off x="3275856" y="476672"/>
            <a:ext cx="216024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smtClean="0">
                <a:solidFill>
                  <a:schemeClr val="tx2">
                    <a:lumMod val="60000"/>
                    <a:lumOff val="40000"/>
                  </a:schemeClr>
                </a:solidFill>
              </a:rPr>
              <a:t> İSG KURULU</a:t>
            </a:r>
            <a:endParaRPr lang="tr-TR"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00FF"/>
                </a:solidFill>
              </a:rPr>
              <a:t>İSG KURULU</a:t>
            </a:r>
            <a:endParaRPr lang="tr-TR" sz="2800" b="1" dirty="0">
              <a:solidFill>
                <a:srgbClr val="0000FF"/>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9" name="object 3"/>
          <p:cNvSpPr txBox="1"/>
          <p:nvPr/>
        </p:nvSpPr>
        <p:spPr>
          <a:xfrm>
            <a:off x="155575" y="1844824"/>
            <a:ext cx="6216625" cy="3504549"/>
          </a:xfrm>
          <a:prstGeom prst="rect">
            <a:avLst/>
          </a:prstGeom>
        </p:spPr>
        <p:txBody>
          <a:bodyPr vert="horz" wrap="square" lIns="0" tIns="0" rIns="0" bIns="0" rtlCol="0">
            <a:spAutoFit/>
          </a:bodyPr>
          <a:lstStyle/>
          <a:p>
            <a:pPr marL="12700">
              <a:lnSpc>
                <a:spcPct val="100000"/>
              </a:lnSpc>
            </a:pPr>
            <a:r>
              <a:rPr sz="2400" spc="-300" dirty="0">
                <a:latin typeface="Trebuchet MS"/>
                <a:cs typeface="Trebuchet MS"/>
              </a:rPr>
              <a:t>T</a:t>
            </a:r>
            <a:r>
              <a:rPr sz="2400" dirty="0">
                <a:latin typeface="Trebuchet MS"/>
                <a:cs typeface="Trebuchet MS"/>
              </a:rPr>
              <a:t>oplantıda</a:t>
            </a:r>
            <a:r>
              <a:rPr sz="2400" spc="10" dirty="0">
                <a:latin typeface="Trebuchet MS"/>
                <a:cs typeface="Trebuchet MS"/>
              </a:rPr>
              <a:t> </a:t>
            </a:r>
            <a:r>
              <a:rPr sz="2400" dirty="0">
                <a:latin typeface="Trebuchet MS"/>
                <a:cs typeface="Trebuchet MS"/>
              </a:rPr>
              <a:t>alınan</a:t>
            </a:r>
            <a:r>
              <a:rPr sz="2400" spc="20" dirty="0">
                <a:latin typeface="Trebuchet MS"/>
                <a:cs typeface="Trebuchet MS"/>
              </a:rPr>
              <a:t> </a:t>
            </a:r>
            <a:r>
              <a:rPr sz="2400" dirty="0">
                <a:latin typeface="Trebuchet MS"/>
                <a:cs typeface="Trebuchet MS"/>
              </a:rPr>
              <a:t>ka</a:t>
            </a:r>
            <a:r>
              <a:rPr sz="2400" spc="5" dirty="0">
                <a:latin typeface="Trebuchet MS"/>
                <a:cs typeface="Trebuchet MS"/>
              </a:rPr>
              <a:t>r</a:t>
            </a:r>
            <a:r>
              <a:rPr sz="2400" dirty="0">
                <a:latin typeface="Trebuchet MS"/>
                <a:cs typeface="Trebuchet MS"/>
              </a:rPr>
              <a:t>arl</a:t>
            </a:r>
            <a:r>
              <a:rPr sz="2400" spc="5" dirty="0">
                <a:latin typeface="Trebuchet MS"/>
                <a:cs typeface="Trebuchet MS"/>
              </a:rPr>
              <a:t>a</a:t>
            </a:r>
            <a:r>
              <a:rPr sz="2400" dirty="0">
                <a:latin typeface="Trebuchet MS"/>
                <a:cs typeface="Trebuchet MS"/>
              </a:rPr>
              <a:t>r</a:t>
            </a:r>
            <a:r>
              <a:rPr sz="2400" spc="20" dirty="0">
                <a:latin typeface="Trebuchet MS"/>
                <a:cs typeface="Trebuchet MS"/>
              </a:rPr>
              <a:t> </a:t>
            </a:r>
            <a:r>
              <a:rPr sz="2400" dirty="0">
                <a:latin typeface="Trebuchet MS"/>
                <a:cs typeface="Trebuchet MS"/>
              </a:rPr>
              <a:t>gereği</a:t>
            </a:r>
          </a:p>
          <a:p>
            <a:pPr marL="12700" marR="1118235">
              <a:lnSpc>
                <a:spcPct val="170000"/>
              </a:lnSpc>
            </a:pPr>
            <a:r>
              <a:rPr sz="2400" dirty="0">
                <a:latin typeface="Trebuchet MS"/>
                <a:cs typeface="Trebuchet MS"/>
              </a:rPr>
              <a:t>yapılmak</a:t>
            </a:r>
            <a:r>
              <a:rPr sz="2400" spc="20" dirty="0">
                <a:latin typeface="Trebuchet MS"/>
                <a:cs typeface="Trebuchet MS"/>
              </a:rPr>
              <a:t> </a:t>
            </a:r>
            <a:r>
              <a:rPr sz="2400" dirty="0">
                <a:latin typeface="Trebuchet MS"/>
                <a:cs typeface="Trebuchet MS"/>
              </a:rPr>
              <a:t>üze</a:t>
            </a:r>
            <a:r>
              <a:rPr sz="2400" spc="5" dirty="0">
                <a:latin typeface="Trebuchet MS"/>
                <a:cs typeface="Trebuchet MS"/>
              </a:rPr>
              <a:t>r</a:t>
            </a:r>
            <a:r>
              <a:rPr sz="2400" dirty="0">
                <a:latin typeface="Trebuchet MS"/>
                <a:cs typeface="Trebuchet MS"/>
              </a:rPr>
              <a:t>e </a:t>
            </a:r>
            <a:r>
              <a:rPr sz="2400" b="1" spc="-5" dirty="0">
                <a:solidFill>
                  <a:srgbClr val="0033CC"/>
                </a:solidFill>
                <a:latin typeface="Trebuchet MS"/>
                <a:cs typeface="Trebuchet MS"/>
              </a:rPr>
              <a:t>ilgil</a:t>
            </a:r>
            <a:r>
              <a:rPr sz="2400" b="1" spc="10" dirty="0">
                <a:solidFill>
                  <a:srgbClr val="0033CC"/>
                </a:solidFill>
                <a:latin typeface="Trebuchet MS"/>
                <a:cs typeface="Trebuchet MS"/>
              </a:rPr>
              <a:t>i</a:t>
            </a:r>
            <a:r>
              <a:rPr sz="2400" b="1" spc="-5" dirty="0">
                <a:solidFill>
                  <a:srgbClr val="0033CC"/>
                </a:solidFill>
                <a:latin typeface="Trebuchet MS"/>
                <a:cs typeface="Trebuchet MS"/>
              </a:rPr>
              <a:t>lere duyurulu</a:t>
            </a:r>
            <a:r>
              <a:rPr sz="2400" b="1" spc="-315" dirty="0">
                <a:solidFill>
                  <a:srgbClr val="0033CC"/>
                </a:solidFill>
                <a:latin typeface="Trebuchet MS"/>
                <a:cs typeface="Trebuchet MS"/>
              </a:rPr>
              <a:t>r</a:t>
            </a:r>
            <a:r>
              <a:rPr sz="2400" b="1" dirty="0">
                <a:solidFill>
                  <a:srgbClr val="0033CC"/>
                </a:solidFill>
                <a:latin typeface="Trebuchet MS"/>
                <a:cs typeface="Trebuchet MS"/>
              </a:rPr>
              <a:t>.</a:t>
            </a:r>
            <a:endParaRPr sz="2400" dirty="0">
              <a:latin typeface="Trebuchet MS"/>
              <a:cs typeface="Trebuchet MS"/>
            </a:endParaRPr>
          </a:p>
          <a:p>
            <a:pPr marL="12700">
              <a:lnSpc>
                <a:spcPct val="100000"/>
              </a:lnSpc>
              <a:spcBef>
                <a:spcPts val="2014"/>
              </a:spcBef>
            </a:pPr>
            <a:endParaRPr lang="tr-TR" sz="2400" spc="-95" dirty="0" smtClean="0">
              <a:latin typeface="Trebuchet MS"/>
              <a:cs typeface="Trebuchet MS"/>
            </a:endParaRPr>
          </a:p>
          <a:p>
            <a:pPr marL="12700">
              <a:lnSpc>
                <a:spcPct val="100000"/>
              </a:lnSpc>
              <a:spcBef>
                <a:spcPts val="2014"/>
              </a:spcBef>
            </a:pPr>
            <a:r>
              <a:rPr sz="2400" spc="-95" dirty="0" err="1" smtClean="0">
                <a:latin typeface="Trebuchet MS"/>
                <a:cs typeface="Trebuchet MS"/>
              </a:rPr>
              <a:t>A</a:t>
            </a:r>
            <a:r>
              <a:rPr sz="2400" dirty="0" err="1" smtClean="0">
                <a:latin typeface="Trebuchet MS"/>
                <a:cs typeface="Trebuchet MS"/>
              </a:rPr>
              <a:t>yrıca</a:t>
            </a:r>
            <a:r>
              <a:rPr sz="2400" spc="-5" dirty="0" smtClean="0">
                <a:latin typeface="Trebuchet MS"/>
                <a:cs typeface="Trebuchet MS"/>
              </a:rPr>
              <a:t> </a:t>
            </a:r>
            <a:r>
              <a:rPr sz="2400" dirty="0">
                <a:latin typeface="Trebuchet MS"/>
                <a:cs typeface="Trebuchet MS"/>
              </a:rPr>
              <a:t>çalışanla</a:t>
            </a:r>
            <a:r>
              <a:rPr sz="2400" spc="5" dirty="0">
                <a:latin typeface="Trebuchet MS"/>
                <a:cs typeface="Trebuchet MS"/>
              </a:rPr>
              <a:t>r</a:t>
            </a:r>
            <a:r>
              <a:rPr sz="2400" dirty="0">
                <a:latin typeface="Trebuchet MS"/>
                <a:cs typeface="Trebuchet MS"/>
              </a:rPr>
              <a:t>a</a:t>
            </a:r>
            <a:r>
              <a:rPr sz="2400" spc="30" dirty="0">
                <a:latin typeface="Trebuchet MS"/>
                <a:cs typeface="Trebuchet MS"/>
              </a:rPr>
              <a:t> </a:t>
            </a:r>
            <a:r>
              <a:rPr sz="2400" dirty="0">
                <a:latin typeface="Trebuchet MS"/>
                <a:cs typeface="Trebuchet MS"/>
              </a:rPr>
              <a:t>duyu</a:t>
            </a:r>
            <a:r>
              <a:rPr sz="2400" spc="5" dirty="0">
                <a:latin typeface="Trebuchet MS"/>
                <a:cs typeface="Trebuchet MS"/>
              </a:rPr>
              <a:t>r</a:t>
            </a:r>
            <a:r>
              <a:rPr sz="2400" dirty="0">
                <a:latin typeface="Trebuchet MS"/>
                <a:cs typeface="Trebuchet MS"/>
              </a:rPr>
              <a:t>ulması</a:t>
            </a:r>
          </a:p>
          <a:p>
            <a:pPr marL="12700" marR="1308100">
              <a:lnSpc>
                <a:spcPct val="170000"/>
              </a:lnSpc>
            </a:pPr>
            <a:r>
              <a:rPr sz="2400" dirty="0">
                <a:latin typeface="Trebuchet MS"/>
                <a:cs typeface="Trebuchet MS"/>
              </a:rPr>
              <a:t>fa</a:t>
            </a:r>
            <a:r>
              <a:rPr sz="2400" spc="5" dirty="0">
                <a:latin typeface="Trebuchet MS"/>
                <a:cs typeface="Trebuchet MS"/>
              </a:rPr>
              <a:t>y</a:t>
            </a:r>
            <a:r>
              <a:rPr sz="2400" dirty="0">
                <a:latin typeface="Trebuchet MS"/>
                <a:cs typeface="Trebuchet MS"/>
              </a:rPr>
              <a:t>dalı</a:t>
            </a:r>
            <a:r>
              <a:rPr sz="2400" spc="15" dirty="0">
                <a:latin typeface="Trebuchet MS"/>
                <a:cs typeface="Trebuchet MS"/>
              </a:rPr>
              <a:t> </a:t>
            </a:r>
            <a:r>
              <a:rPr sz="2400" dirty="0">
                <a:latin typeface="Trebuchet MS"/>
                <a:cs typeface="Trebuchet MS"/>
              </a:rPr>
              <a:t>görülen</a:t>
            </a:r>
            <a:r>
              <a:rPr sz="2400" spc="20" dirty="0">
                <a:latin typeface="Trebuchet MS"/>
                <a:cs typeface="Trebuchet MS"/>
              </a:rPr>
              <a:t> </a:t>
            </a:r>
            <a:r>
              <a:rPr sz="2400" dirty="0">
                <a:latin typeface="Trebuchet MS"/>
                <a:cs typeface="Trebuchet MS"/>
              </a:rPr>
              <a:t>konular iş</a:t>
            </a:r>
            <a:r>
              <a:rPr sz="2400" spc="5" dirty="0">
                <a:latin typeface="Trebuchet MS"/>
                <a:cs typeface="Trebuchet MS"/>
              </a:rPr>
              <a:t>y</a:t>
            </a:r>
            <a:r>
              <a:rPr sz="2400" dirty="0">
                <a:latin typeface="Trebuchet MS"/>
                <a:cs typeface="Trebuchet MS"/>
              </a:rPr>
              <a:t>erinde</a:t>
            </a:r>
            <a:r>
              <a:rPr sz="2400" spc="20" dirty="0">
                <a:latin typeface="Trebuchet MS"/>
                <a:cs typeface="Trebuchet MS"/>
              </a:rPr>
              <a:t> </a:t>
            </a:r>
            <a:r>
              <a:rPr sz="2400" b="1" dirty="0">
                <a:solidFill>
                  <a:srgbClr val="C00000"/>
                </a:solidFill>
                <a:latin typeface="Trebuchet MS"/>
                <a:cs typeface="Trebuchet MS"/>
              </a:rPr>
              <a:t>il</a:t>
            </a:r>
            <a:r>
              <a:rPr sz="2400" b="1" spc="5" dirty="0">
                <a:solidFill>
                  <a:srgbClr val="C00000"/>
                </a:solidFill>
                <a:latin typeface="Trebuchet MS"/>
                <a:cs typeface="Trebuchet MS"/>
              </a:rPr>
              <a:t>â</a:t>
            </a:r>
            <a:r>
              <a:rPr sz="2400" b="1" dirty="0">
                <a:solidFill>
                  <a:srgbClr val="C00000"/>
                </a:solidFill>
                <a:latin typeface="Trebuchet MS"/>
                <a:cs typeface="Trebuchet MS"/>
              </a:rPr>
              <a:t>n</a:t>
            </a:r>
            <a:r>
              <a:rPr sz="2400" b="1" spc="-15" dirty="0">
                <a:solidFill>
                  <a:srgbClr val="C00000"/>
                </a:solidFill>
                <a:latin typeface="Trebuchet MS"/>
                <a:cs typeface="Trebuchet MS"/>
              </a:rPr>
              <a:t> </a:t>
            </a:r>
            <a:r>
              <a:rPr sz="2400" spc="-5" dirty="0">
                <a:latin typeface="Trebuchet MS"/>
                <a:cs typeface="Trebuchet MS"/>
              </a:rPr>
              <a:t>edili</a:t>
            </a:r>
            <a:r>
              <a:rPr sz="2400" spc="-325" dirty="0">
                <a:latin typeface="Trebuchet MS"/>
                <a:cs typeface="Trebuchet MS"/>
              </a:rPr>
              <a:t>r</a:t>
            </a:r>
            <a:r>
              <a:rPr sz="2400" dirty="0">
                <a:latin typeface="Trebuchet MS"/>
                <a:cs typeface="Trebuchet MS"/>
              </a:rPr>
              <a:t>.</a:t>
            </a:r>
          </a:p>
        </p:txBody>
      </p:sp>
      <p:sp>
        <p:nvSpPr>
          <p:cNvPr id="10" name="object 5"/>
          <p:cNvSpPr/>
          <p:nvPr/>
        </p:nvSpPr>
        <p:spPr>
          <a:xfrm>
            <a:off x="5076056" y="2348880"/>
            <a:ext cx="3528392" cy="3240360"/>
          </a:xfrm>
          <a:prstGeom prst="rect">
            <a:avLst/>
          </a:prstGeom>
          <a:blipFill>
            <a:blip r:embed="rId2" cstate="print"/>
            <a:stretch>
              <a:fillRect/>
            </a:stretch>
          </a:blipFill>
        </p:spPr>
        <p:txBody>
          <a:bodyPr wrap="square" lIns="0" tIns="0" rIns="0" bIns="0" rtlCol="0"/>
          <a:lstStyle/>
          <a:p>
            <a:endParaRPr/>
          </a:p>
        </p:txBody>
      </p:sp>
      <p:sp>
        <p:nvSpPr>
          <p:cNvPr id="7" name="5 Metin kutusu"/>
          <p:cNvSpPr txBox="1"/>
          <p:nvPr/>
        </p:nvSpPr>
        <p:spPr>
          <a:xfrm>
            <a:off x="3275856" y="476672"/>
            <a:ext cx="216024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smtClean="0">
                <a:solidFill>
                  <a:schemeClr val="tx2">
                    <a:lumMod val="60000"/>
                    <a:lumOff val="40000"/>
                  </a:schemeClr>
                </a:solidFill>
              </a:rPr>
              <a:t> İSG KURULU</a:t>
            </a:r>
            <a:endParaRPr lang="tr-TR" sz="28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00FF"/>
                </a:solidFill>
              </a:rPr>
              <a:t>İSG KURULU</a:t>
            </a:r>
            <a:endParaRPr lang="tr-TR" sz="2800" b="1" dirty="0">
              <a:solidFill>
                <a:srgbClr val="0000FF"/>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object 2"/>
          <p:cNvSpPr txBox="1"/>
          <p:nvPr/>
        </p:nvSpPr>
        <p:spPr>
          <a:xfrm>
            <a:off x="307976" y="1610867"/>
            <a:ext cx="5175300" cy="3231654"/>
          </a:xfrm>
          <a:prstGeom prst="rect">
            <a:avLst/>
          </a:prstGeom>
        </p:spPr>
        <p:txBody>
          <a:bodyPr vert="horz" wrap="square" lIns="0" tIns="0" rIns="0" bIns="0" rtlCol="0">
            <a:spAutoFit/>
          </a:bodyPr>
          <a:lstStyle/>
          <a:p>
            <a:pPr marL="12700" marR="5080">
              <a:lnSpc>
                <a:spcPct val="150000"/>
              </a:lnSpc>
            </a:pPr>
            <a:r>
              <a:rPr sz="2000" dirty="0">
                <a:latin typeface="Trebuchet MS"/>
                <a:cs typeface="Trebuchet MS"/>
              </a:rPr>
              <a:t>İş</a:t>
            </a:r>
            <a:r>
              <a:rPr sz="2000" spc="5" dirty="0">
                <a:latin typeface="Trebuchet MS"/>
                <a:cs typeface="Trebuchet MS"/>
              </a:rPr>
              <a:t>y</a:t>
            </a:r>
            <a:r>
              <a:rPr sz="2000" dirty="0">
                <a:latin typeface="Trebuchet MS"/>
                <a:cs typeface="Trebuchet MS"/>
              </a:rPr>
              <a:t>erinin</a:t>
            </a:r>
            <a:r>
              <a:rPr sz="2000" spc="15" dirty="0">
                <a:latin typeface="Trebuchet MS"/>
                <a:cs typeface="Trebuchet MS"/>
              </a:rPr>
              <a:t> </a:t>
            </a:r>
            <a:r>
              <a:rPr sz="2000" dirty="0">
                <a:latin typeface="Trebuchet MS"/>
                <a:cs typeface="Trebuchet MS"/>
              </a:rPr>
              <a:t>iş</a:t>
            </a:r>
            <a:r>
              <a:rPr sz="2000" spc="5" dirty="0">
                <a:latin typeface="Trebuchet MS"/>
                <a:cs typeface="Trebuchet MS"/>
              </a:rPr>
              <a:t> </a:t>
            </a:r>
            <a:r>
              <a:rPr sz="2000" dirty="0">
                <a:latin typeface="Trebuchet MS"/>
                <a:cs typeface="Trebuchet MS"/>
              </a:rPr>
              <a:t>sağlı</a:t>
            </a:r>
            <a:r>
              <a:rPr sz="2000" spc="-10" dirty="0">
                <a:latin typeface="Trebuchet MS"/>
                <a:cs typeface="Trebuchet MS"/>
              </a:rPr>
              <a:t>ğ</a:t>
            </a:r>
            <a:r>
              <a:rPr sz="2000" dirty="0">
                <a:latin typeface="Trebuchet MS"/>
                <a:cs typeface="Trebuchet MS"/>
              </a:rPr>
              <a:t>ı</a:t>
            </a:r>
            <a:r>
              <a:rPr sz="2000" spc="5" dirty="0">
                <a:latin typeface="Trebuchet MS"/>
                <a:cs typeface="Trebuchet MS"/>
              </a:rPr>
              <a:t> </a:t>
            </a:r>
            <a:r>
              <a:rPr sz="2000" dirty="0">
                <a:latin typeface="Trebuchet MS"/>
                <a:cs typeface="Trebuchet MS"/>
              </a:rPr>
              <a:t>ve</a:t>
            </a:r>
            <a:r>
              <a:rPr sz="2000" spc="5" dirty="0">
                <a:latin typeface="Trebuchet MS"/>
                <a:cs typeface="Trebuchet MS"/>
              </a:rPr>
              <a:t> </a:t>
            </a:r>
            <a:r>
              <a:rPr sz="2000" dirty="0">
                <a:latin typeface="Trebuchet MS"/>
                <a:cs typeface="Trebuchet MS"/>
              </a:rPr>
              <a:t>g</a:t>
            </a:r>
            <a:r>
              <a:rPr sz="2000" spc="-10" dirty="0">
                <a:latin typeface="Trebuchet MS"/>
                <a:cs typeface="Trebuchet MS"/>
              </a:rPr>
              <a:t>ü</a:t>
            </a:r>
            <a:r>
              <a:rPr sz="2000" dirty="0">
                <a:latin typeface="Trebuchet MS"/>
                <a:cs typeface="Trebuchet MS"/>
              </a:rPr>
              <a:t>venli</a:t>
            </a:r>
            <a:r>
              <a:rPr sz="2000" spc="-10" dirty="0">
                <a:latin typeface="Trebuchet MS"/>
                <a:cs typeface="Trebuchet MS"/>
              </a:rPr>
              <a:t>ğ</a:t>
            </a:r>
            <a:r>
              <a:rPr sz="2000" dirty="0">
                <a:latin typeface="Trebuchet MS"/>
                <a:cs typeface="Trebuchet MS"/>
              </a:rPr>
              <a:t>i </a:t>
            </a:r>
            <a:r>
              <a:rPr sz="2000" spc="-5" dirty="0">
                <a:latin typeface="Trebuchet MS"/>
                <a:cs typeface="Trebuchet MS"/>
              </a:rPr>
              <a:t>d</a:t>
            </a:r>
            <a:r>
              <a:rPr sz="2000" spc="-15" dirty="0">
                <a:latin typeface="Trebuchet MS"/>
                <a:cs typeface="Trebuchet MS"/>
              </a:rPr>
              <a:t>u</a:t>
            </a:r>
            <a:r>
              <a:rPr sz="2000" dirty="0">
                <a:latin typeface="Trebuchet MS"/>
                <a:cs typeface="Trebuchet MS"/>
              </a:rPr>
              <a:t>rum</a:t>
            </a:r>
            <a:r>
              <a:rPr sz="2000" spc="-15" dirty="0">
                <a:latin typeface="Trebuchet MS"/>
                <a:cs typeface="Trebuchet MS"/>
              </a:rPr>
              <a:t>u</a:t>
            </a:r>
            <a:r>
              <a:rPr sz="2000" spc="-5" dirty="0">
                <a:latin typeface="Trebuchet MS"/>
                <a:cs typeface="Trebuchet MS"/>
              </a:rPr>
              <a:t>yl</a:t>
            </a:r>
            <a:r>
              <a:rPr sz="2000" dirty="0">
                <a:latin typeface="Trebuchet MS"/>
                <a:cs typeface="Trebuchet MS"/>
              </a:rPr>
              <a:t>a</a:t>
            </a:r>
            <a:r>
              <a:rPr sz="2000" spc="20" dirty="0">
                <a:latin typeface="Trebuchet MS"/>
                <a:cs typeface="Trebuchet MS"/>
              </a:rPr>
              <a:t> </a:t>
            </a:r>
            <a:r>
              <a:rPr sz="2000" spc="-5" dirty="0">
                <a:latin typeface="Trebuchet MS"/>
                <a:cs typeface="Trebuchet MS"/>
              </a:rPr>
              <a:t>il</a:t>
            </a:r>
            <a:r>
              <a:rPr sz="2000" spc="-10" dirty="0">
                <a:latin typeface="Trebuchet MS"/>
                <a:cs typeface="Trebuchet MS"/>
              </a:rPr>
              <a:t>g</a:t>
            </a:r>
            <a:r>
              <a:rPr sz="2000" spc="-5" dirty="0">
                <a:latin typeface="Trebuchet MS"/>
                <a:cs typeface="Trebuchet MS"/>
              </a:rPr>
              <a:t>il</a:t>
            </a:r>
            <a:r>
              <a:rPr sz="2000" dirty="0">
                <a:latin typeface="Trebuchet MS"/>
                <a:cs typeface="Trebuchet MS"/>
              </a:rPr>
              <a:t>i</a:t>
            </a:r>
            <a:r>
              <a:rPr sz="2000" spc="25" dirty="0">
                <a:latin typeface="Trebuchet MS"/>
                <a:cs typeface="Trebuchet MS"/>
              </a:rPr>
              <a:t> </a:t>
            </a:r>
            <a:r>
              <a:rPr sz="2000" b="1" dirty="0">
                <a:solidFill>
                  <a:srgbClr val="0033CC"/>
                </a:solidFill>
                <a:latin typeface="Trebuchet MS"/>
                <a:cs typeface="Trebuchet MS"/>
              </a:rPr>
              <a:t>yıllık</a:t>
            </a:r>
            <a:r>
              <a:rPr sz="2000" b="1" spc="-15" dirty="0">
                <a:solidFill>
                  <a:srgbClr val="0033CC"/>
                </a:solidFill>
                <a:latin typeface="Trebuchet MS"/>
                <a:cs typeface="Trebuchet MS"/>
              </a:rPr>
              <a:t> </a:t>
            </a:r>
            <a:r>
              <a:rPr sz="2000" b="1" dirty="0">
                <a:solidFill>
                  <a:srgbClr val="0033CC"/>
                </a:solidFill>
                <a:latin typeface="Trebuchet MS"/>
                <a:cs typeface="Trebuchet MS"/>
              </a:rPr>
              <a:t>bir </a:t>
            </a:r>
            <a:r>
              <a:rPr sz="2000" b="1" spc="-80" dirty="0">
                <a:solidFill>
                  <a:srgbClr val="0033CC"/>
                </a:solidFill>
                <a:latin typeface="Trebuchet MS"/>
                <a:cs typeface="Trebuchet MS"/>
              </a:rPr>
              <a:t>r</a:t>
            </a:r>
            <a:r>
              <a:rPr sz="2000" b="1" dirty="0">
                <a:solidFill>
                  <a:srgbClr val="0033CC"/>
                </a:solidFill>
                <a:latin typeface="Trebuchet MS"/>
                <a:cs typeface="Trebuchet MS"/>
              </a:rPr>
              <a:t>apor </a:t>
            </a:r>
            <a:r>
              <a:rPr sz="2000" dirty="0">
                <a:latin typeface="Trebuchet MS"/>
                <a:cs typeface="Trebuchet MS"/>
              </a:rPr>
              <a:t>hazırlamak,</a:t>
            </a:r>
            <a:r>
              <a:rPr sz="2000" spc="25" dirty="0">
                <a:latin typeface="Trebuchet MS"/>
                <a:cs typeface="Trebuchet MS"/>
              </a:rPr>
              <a:t> </a:t>
            </a:r>
            <a:r>
              <a:rPr sz="2000" dirty="0">
                <a:latin typeface="Trebuchet MS"/>
                <a:cs typeface="Trebuchet MS"/>
              </a:rPr>
              <a:t>o yılki</a:t>
            </a:r>
            <a:r>
              <a:rPr sz="2000" spc="15" dirty="0">
                <a:latin typeface="Trebuchet MS"/>
                <a:cs typeface="Trebuchet MS"/>
              </a:rPr>
              <a:t> </a:t>
            </a:r>
            <a:r>
              <a:rPr sz="2000" dirty="0">
                <a:latin typeface="Trebuchet MS"/>
                <a:cs typeface="Trebuchet MS"/>
              </a:rPr>
              <a:t>çalışmaları de</a:t>
            </a:r>
            <a:r>
              <a:rPr sz="2000" spc="-10" dirty="0">
                <a:latin typeface="Trebuchet MS"/>
                <a:cs typeface="Trebuchet MS"/>
              </a:rPr>
              <a:t>ğ</a:t>
            </a:r>
            <a:r>
              <a:rPr sz="2000" dirty="0">
                <a:latin typeface="Trebuchet MS"/>
                <a:cs typeface="Trebuchet MS"/>
              </a:rPr>
              <a:t>erlendirmek,</a:t>
            </a:r>
            <a:r>
              <a:rPr sz="2000" spc="50" dirty="0">
                <a:latin typeface="Trebuchet MS"/>
                <a:cs typeface="Trebuchet MS"/>
              </a:rPr>
              <a:t> </a:t>
            </a:r>
            <a:r>
              <a:rPr sz="2000" dirty="0">
                <a:latin typeface="Trebuchet MS"/>
                <a:cs typeface="Trebuchet MS"/>
              </a:rPr>
              <a:t>elde</a:t>
            </a:r>
            <a:r>
              <a:rPr sz="2000" spc="10" dirty="0">
                <a:latin typeface="Trebuchet MS"/>
                <a:cs typeface="Trebuchet MS"/>
              </a:rPr>
              <a:t> </a:t>
            </a:r>
            <a:r>
              <a:rPr sz="2000" dirty="0">
                <a:latin typeface="Trebuchet MS"/>
                <a:cs typeface="Trebuchet MS"/>
              </a:rPr>
              <a:t>edilen tecr</a:t>
            </a:r>
            <a:r>
              <a:rPr sz="2000" spc="-10" dirty="0">
                <a:latin typeface="Trebuchet MS"/>
                <a:cs typeface="Trebuchet MS"/>
              </a:rPr>
              <a:t>ü</a:t>
            </a:r>
            <a:r>
              <a:rPr sz="2000" dirty="0">
                <a:latin typeface="Trebuchet MS"/>
                <a:cs typeface="Trebuchet MS"/>
              </a:rPr>
              <a:t>b</a:t>
            </a:r>
            <a:r>
              <a:rPr sz="2000" spc="-10" dirty="0">
                <a:latin typeface="Trebuchet MS"/>
                <a:cs typeface="Trebuchet MS"/>
              </a:rPr>
              <a:t>e</a:t>
            </a:r>
            <a:r>
              <a:rPr sz="2000" dirty="0">
                <a:latin typeface="Trebuchet MS"/>
                <a:cs typeface="Trebuchet MS"/>
              </a:rPr>
              <a:t>ye</a:t>
            </a:r>
            <a:r>
              <a:rPr sz="2000" spc="30" dirty="0">
                <a:latin typeface="Trebuchet MS"/>
                <a:cs typeface="Trebuchet MS"/>
              </a:rPr>
              <a:t> </a:t>
            </a:r>
            <a:r>
              <a:rPr sz="2000" dirty="0">
                <a:latin typeface="Trebuchet MS"/>
                <a:cs typeface="Trebuchet MS"/>
              </a:rPr>
              <a:t>g</a:t>
            </a:r>
            <a:r>
              <a:rPr sz="2000" spc="-15" dirty="0">
                <a:latin typeface="Trebuchet MS"/>
                <a:cs typeface="Trebuchet MS"/>
              </a:rPr>
              <a:t>ö</a:t>
            </a:r>
            <a:r>
              <a:rPr sz="2000" dirty="0">
                <a:latin typeface="Trebuchet MS"/>
                <a:cs typeface="Trebuchet MS"/>
              </a:rPr>
              <a:t>re</a:t>
            </a:r>
            <a:r>
              <a:rPr sz="2000" spc="10" dirty="0">
                <a:latin typeface="Trebuchet MS"/>
                <a:cs typeface="Trebuchet MS"/>
              </a:rPr>
              <a:t> </a:t>
            </a:r>
            <a:r>
              <a:rPr sz="2000" b="1" dirty="0">
                <a:solidFill>
                  <a:srgbClr val="C00000"/>
                </a:solidFill>
                <a:latin typeface="Trebuchet MS"/>
                <a:cs typeface="Trebuchet MS"/>
              </a:rPr>
              <a:t>er</a:t>
            </a:r>
            <a:r>
              <a:rPr sz="2000" b="1" spc="-10" dirty="0">
                <a:solidFill>
                  <a:srgbClr val="C00000"/>
                </a:solidFill>
                <a:latin typeface="Trebuchet MS"/>
                <a:cs typeface="Trebuchet MS"/>
              </a:rPr>
              <a:t>t</a:t>
            </a:r>
            <a:r>
              <a:rPr sz="2000" b="1" dirty="0">
                <a:solidFill>
                  <a:srgbClr val="C00000"/>
                </a:solidFill>
                <a:latin typeface="Trebuchet MS"/>
                <a:cs typeface="Trebuchet MS"/>
              </a:rPr>
              <a:t>esi yılın</a:t>
            </a:r>
            <a:r>
              <a:rPr sz="2000" b="1" spc="-25" dirty="0">
                <a:solidFill>
                  <a:srgbClr val="C00000"/>
                </a:solidFill>
                <a:latin typeface="Trebuchet MS"/>
                <a:cs typeface="Trebuchet MS"/>
              </a:rPr>
              <a:t> </a:t>
            </a:r>
            <a:r>
              <a:rPr sz="2000" b="1" dirty="0">
                <a:solidFill>
                  <a:srgbClr val="C00000"/>
                </a:solidFill>
                <a:latin typeface="Trebuchet MS"/>
                <a:cs typeface="Trebuchet MS"/>
              </a:rPr>
              <a:t>çalışma pro</a:t>
            </a:r>
            <a:r>
              <a:rPr sz="2000" b="1" spc="-10" dirty="0">
                <a:solidFill>
                  <a:srgbClr val="C00000"/>
                </a:solidFill>
                <a:latin typeface="Trebuchet MS"/>
                <a:cs typeface="Trebuchet MS"/>
              </a:rPr>
              <a:t>g</a:t>
            </a:r>
            <a:r>
              <a:rPr sz="2000" b="1" spc="-80" dirty="0">
                <a:solidFill>
                  <a:srgbClr val="C00000"/>
                </a:solidFill>
                <a:latin typeface="Trebuchet MS"/>
                <a:cs typeface="Trebuchet MS"/>
              </a:rPr>
              <a:t>r</a:t>
            </a:r>
            <a:r>
              <a:rPr sz="2000" b="1" dirty="0">
                <a:solidFill>
                  <a:srgbClr val="C00000"/>
                </a:solidFill>
                <a:latin typeface="Trebuchet MS"/>
                <a:cs typeface="Trebuchet MS"/>
              </a:rPr>
              <a:t>amında</a:t>
            </a:r>
            <a:r>
              <a:rPr sz="2000" b="1" spc="-15" dirty="0">
                <a:solidFill>
                  <a:srgbClr val="C00000"/>
                </a:solidFill>
                <a:latin typeface="Trebuchet MS"/>
                <a:cs typeface="Trebuchet MS"/>
              </a:rPr>
              <a:t> </a:t>
            </a:r>
            <a:r>
              <a:rPr sz="2000" dirty="0">
                <a:latin typeface="Trebuchet MS"/>
                <a:cs typeface="Trebuchet MS"/>
              </a:rPr>
              <a:t>yer</a:t>
            </a:r>
            <a:r>
              <a:rPr sz="2000" spc="10" dirty="0">
                <a:latin typeface="Trebuchet MS"/>
                <a:cs typeface="Trebuchet MS"/>
              </a:rPr>
              <a:t> </a:t>
            </a:r>
            <a:r>
              <a:rPr sz="2000" dirty="0">
                <a:latin typeface="Trebuchet MS"/>
                <a:cs typeface="Trebuchet MS"/>
              </a:rPr>
              <a:t>alacak</a:t>
            </a:r>
            <a:r>
              <a:rPr sz="2000" spc="20" dirty="0">
                <a:latin typeface="Trebuchet MS"/>
                <a:cs typeface="Trebuchet MS"/>
              </a:rPr>
              <a:t> </a:t>
            </a:r>
            <a:r>
              <a:rPr sz="2000" dirty="0">
                <a:latin typeface="Trebuchet MS"/>
                <a:cs typeface="Trebuchet MS"/>
              </a:rPr>
              <a:t>hus</a:t>
            </a:r>
            <a:r>
              <a:rPr sz="2000" spc="-10" dirty="0">
                <a:latin typeface="Trebuchet MS"/>
                <a:cs typeface="Trebuchet MS"/>
              </a:rPr>
              <a:t>u</a:t>
            </a:r>
            <a:r>
              <a:rPr sz="2000" dirty="0">
                <a:latin typeface="Trebuchet MS"/>
                <a:cs typeface="Trebuchet MS"/>
              </a:rPr>
              <a:t>sları de</a:t>
            </a:r>
            <a:r>
              <a:rPr sz="2000" spc="-10" dirty="0">
                <a:latin typeface="Trebuchet MS"/>
                <a:cs typeface="Trebuchet MS"/>
              </a:rPr>
              <a:t>ğ</a:t>
            </a:r>
            <a:r>
              <a:rPr sz="2000" dirty="0">
                <a:latin typeface="Trebuchet MS"/>
                <a:cs typeface="Trebuchet MS"/>
              </a:rPr>
              <a:t>erlendirerek</a:t>
            </a:r>
            <a:r>
              <a:rPr sz="2000" spc="55" dirty="0">
                <a:latin typeface="Trebuchet MS"/>
                <a:cs typeface="Trebuchet MS"/>
              </a:rPr>
              <a:t> </a:t>
            </a:r>
            <a:r>
              <a:rPr sz="2000" dirty="0">
                <a:latin typeface="Trebuchet MS"/>
                <a:cs typeface="Trebuchet MS"/>
              </a:rPr>
              <a:t>belirlemek</a:t>
            </a:r>
            <a:r>
              <a:rPr sz="2000" spc="30" dirty="0">
                <a:latin typeface="Trebuchet MS"/>
                <a:cs typeface="Trebuchet MS"/>
              </a:rPr>
              <a:t> </a:t>
            </a:r>
            <a:r>
              <a:rPr sz="2000" dirty="0">
                <a:latin typeface="Trebuchet MS"/>
                <a:cs typeface="Trebuchet MS"/>
              </a:rPr>
              <a:t>ve işverene</a:t>
            </a:r>
            <a:r>
              <a:rPr sz="2000" spc="15" dirty="0">
                <a:latin typeface="Trebuchet MS"/>
                <a:cs typeface="Trebuchet MS"/>
              </a:rPr>
              <a:t> </a:t>
            </a:r>
            <a:r>
              <a:rPr sz="2000" dirty="0">
                <a:latin typeface="Trebuchet MS"/>
                <a:cs typeface="Trebuchet MS"/>
              </a:rPr>
              <a:t>teklifte</a:t>
            </a:r>
            <a:r>
              <a:rPr sz="2000" spc="25" dirty="0">
                <a:latin typeface="Trebuchet MS"/>
                <a:cs typeface="Trebuchet MS"/>
              </a:rPr>
              <a:t> </a:t>
            </a:r>
            <a:r>
              <a:rPr sz="2000" dirty="0">
                <a:latin typeface="Trebuchet MS"/>
                <a:cs typeface="Trebuchet MS"/>
              </a:rPr>
              <a:t>bul</a:t>
            </a:r>
            <a:r>
              <a:rPr sz="2000" spc="-10" dirty="0">
                <a:latin typeface="Trebuchet MS"/>
                <a:cs typeface="Trebuchet MS"/>
              </a:rPr>
              <a:t>u</a:t>
            </a:r>
            <a:r>
              <a:rPr sz="2000" dirty="0">
                <a:latin typeface="Trebuchet MS"/>
                <a:cs typeface="Trebuchet MS"/>
              </a:rPr>
              <a:t>nmak,</a:t>
            </a:r>
          </a:p>
        </p:txBody>
      </p:sp>
      <p:sp>
        <p:nvSpPr>
          <p:cNvPr id="8" name="object 5"/>
          <p:cNvSpPr/>
          <p:nvPr/>
        </p:nvSpPr>
        <p:spPr>
          <a:xfrm>
            <a:off x="2699792" y="4842521"/>
            <a:ext cx="2077469" cy="1680764"/>
          </a:xfrm>
          <a:prstGeom prst="rect">
            <a:avLst/>
          </a:prstGeom>
          <a:blipFill>
            <a:blip r:embed="rId2" cstate="print"/>
            <a:stretch>
              <a:fillRect/>
            </a:stretch>
          </a:blipFill>
        </p:spPr>
        <p:txBody>
          <a:bodyPr wrap="square" lIns="0" tIns="0" rIns="0" bIns="0" rtlCol="0"/>
          <a:lstStyle/>
          <a:p>
            <a:endParaRPr/>
          </a:p>
        </p:txBody>
      </p:sp>
      <p:sp>
        <p:nvSpPr>
          <p:cNvPr id="9" name="5 Metin kutusu"/>
          <p:cNvSpPr txBox="1"/>
          <p:nvPr/>
        </p:nvSpPr>
        <p:spPr>
          <a:xfrm>
            <a:off x="3275856" y="476672"/>
            <a:ext cx="216024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800" b="1" dirty="0" smtClean="0">
                <a:solidFill>
                  <a:schemeClr val="tx2">
                    <a:lumMod val="60000"/>
                    <a:lumOff val="40000"/>
                  </a:schemeClr>
                </a:solidFill>
              </a:rPr>
              <a:t> İSG KURULU</a:t>
            </a:r>
            <a:endParaRPr lang="tr-TR" sz="2800" b="1" dirty="0">
              <a:solidFill>
                <a:schemeClr val="tx2">
                  <a:lumMod val="60000"/>
                  <a:lumOff val="40000"/>
                </a:schemeClr>
              </a:solidFill>
            </a:endParaRPr>
          </a:p>
        </p:txBody>
      </p:sp>
      <p:pic>
        <p:nvPicPr>
          <p:cNvPr id="10" name="Image 40"/>
          <p:cNvPicPr>
            <a:picLocks noChangeAspect="1"/>
          </p:cNvPicPr>
          <p:nvPr/>
        </p:nvPicPr>
        <p:blipFill>
          <a:blip r:embed="rId3" cstate="print"/>
          <a:stretch>
            <a:fillRect/>
          </a:stretch>
        </p:blipFill>
        <p:spPr>
          <a:xfrm>
            <a:off x="5094732" y="3115690"/>
            <a:ext cx="3666743" cy="2752344"/>
          </a:xfrm>
          <a:prstGeom prst="rect">
            <a:avLst/>
          </a:prstGeom>
        </p:spPr>
      </p:pic>
      <p:sp>
        <p:nvSpPr>
          <p:cNvPr id="11" name="TextBox 3"/>
          <p:cNvSpPr txBox="1"/>
          <p:nvPr/>
        </p:nvSpPr>
        <p:spPr>
          <a:xfrm>
            <a:off x="6429756" y="2296337"/>
            <a:ext cx="1697736" cy="348691"/>
          </a:xfrm>
          <a:prstGeom prst="rect">
            <a:avLst/>
          </a:prstGeom>
          <a:noFill/>
        </p:spPr>
        <p:txBody>
          <a:bodyPr wrap="none" lIns="0" tIns="0" rIns="0" rtlCol="0">
            <a:spAutoFit/>
          </a:bodyPr>
          <a:lstStyle/>
          <a:p>
            <a:r>
              <a:rPr lang="en-US" altLang="zh-CN" sz="2400" b="1" dirty="0" smtClean="0">
                <a:solidFill>
                  <a:srgbClr val="C00000"/>
                </a:solidFill>
                <a:latin typeface="Times New Roman"/>
              </a:rPr>
              <a:t>Yıllık Eğitim</a:t>
            </a:r>
          </a:p>
        </p:txBody>
      </p:sp>
      <p:sp>
        <p:nvSpPr>
          <p:cNvPr id="12" name="TextBox 5"/>
          <p:cNvSpPr txBox="1"/>
          <p:nvPr/>
        </p:nvSpPr>
        <p:spPr>
          <a:xfrm>
            <a:off x="6928104" y="2662192"/>
            <a:ext cx="702656" cy="349039"/>
          </a:xfrm>
          <a:prstGeom prst="rect">
            <a:avLst/>
          </a:prstGeom>
          <a:noFill/>
        </p:spPr>
        <p:txBody>
          <a:bodyPr wrap="none" lIns="0" tIns="0" rIns="0" rtlCol="0">
            <a:spAutoFit/>
          </a:bodyPr>
          <a:lstStyle/>
          <a:p>
            <a:r>
              <a:rPr lang="en-US" altLang="zh-CN" sz="2400" b="1" dirty="0" smtClean="0">
                <a:solidFill>
                  <a:srgbClr val="C00000"/>
                </a:solidFill>
                <a:latin typeface="Times New Roman"/>
              </a:rPr>
              <a:t>Planı</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82"/>
          <p:cNvPicPr>
            <a:picLocks noChangeAspect="1"/>
          </p:cNvPicPr>
          <p:nvPr/>
        </p:nvPicPr>
        <p:blipFill>
          <a:blip r:embed="rId2" cstate="print"/>
          <a:stretch>
            <a:fillRect/>
          </a:stretch>
        </p:blipFill>
        <p:spPr>
          <a:xfrm>
            <a:off x="5220072" y="1943720"/>
            <a:ext cx="3403600" cy="2565400"/>
          </a:xfrm>
          <a:prstGeom prst="rect">
            <a:avLst/>
          </a:prstGeom>
        </p:spPr>
      </p:pic>
      <p:pic>
        <p:nvPicPr>
          <p:cNvPr id="5" name="Image 83"/>
          <p:cNvPicPr>
            <a:picLocks noChangeAspect="1"/>
          </p:cNvPicPr>
          <p:nvPr/>
        </p:nvPicPr>
        <p:blipFill>
          <a:blip r:embed="rId3" cstate="print"/>
          <a:stretch>
            <a:fillRect/>
          </a:stretch>
        </p:blipFill>
        <p:spPr>
          <a:xfrm>
            <a:off x="5728072" y="2527920"/>
            <a:ext cx="520700" cy="292100"/>
          </a:xfrm>
          <a:prstGeom prst="rect">
            <a:avLst/>
          </a:prstGeom>
        </p:spPr>
      </p:pic>
      <p:pic>
        <p:nvPicPr>
          <p:cNvPr id="6" name="Image 84"/>
          <p:cNvPicPr>
            <a:picLocks noChangeAspect="1"/>
          </p:cNvPicPr>
          <p:nvPr/>
        </p:nvPicPr>
        <p:blipFill>
          <a:blip r:embed="rId4" cstate="print"/>
          <a:stretch>
            <a:fillRect/>
          </a:stretch>
        </p:blipFill>
        <p:spPr>
          <a:xfrm>
            <a:off x="5562972" y="3010520"/>
            <a:ext cx="546100" cy="876300"/>
          </a:xfrm>
          <a:prstGeom prst="rect">
            <a:avLst/>
          </a:prstGeom>
        </p:spPr>
      </p:pic>
      <p:pic>
        <p:nvPicPr>
          <p:cNvPr id="7" name="Image 85"/>
          <p:cNvPicPr>
            <a:picLocks noChangeAspect="1"/>
          </p:cNvPicPr>
          <p:nvPr/>
        </p:nvPicPr>
        <p:blipFill>
          <a:blip r:embed="rId5" cstate="print"/>
          <a:stretch>
            <a:fillRect/>
          </a:stretch>
        </p:blipFill>
        <p:spPr>
          <a:xfrm>
            <a:off x="6197972" y="3086720"/>
            <a:ext cx="1435100" cy="952500"/>
          </a:xfrm>
          <a:prstGeom prst="rect">
            <a:avLst/>
          </a:prstGeom>
        </p:spPr>
      </p:pic>
      <p:pic>
        <p:nvPicPr>
          <p:cNvPr id="8" name="Image 86"/>
          <p:cNvPicPr>
            <a:picLocks noChangeAspect="1"/>
          </p:cNvPicPr>
          <p:nvPr/>
        </p:nvPicPr>
        <p:blipFill>
          <a:blip r:embed="rId6" cstate="print"/>
          <a:stretch>
            <a:fillRect/>
          </a:stretch>
        </p:blipFill>
        <p:spPr>
          <a:xfrm>
            <a:off x="7633072" y="2527920"/>
            <a:ext cx="508000" cy="292100"/>
          </a:xfrm>
          <a:prstGeom prst="rect">
            <a:avLst/>
          </a:prstGeom>
        </p:spPr>
      </p:pic>
      <p:pic>
        <p:nvPicPr>
          <p:cNvPr id="9" name="Image 87"/>
          <p:cNvPicPr>
            <a:picLocks noChangeAspect="1"/>
          </p:cNvPicPr>
          <p:nvPr/>
        </p:nvPicPr>
        <p:blipFill>
          <a:blip r:embed="rId7" cstate="print"/>
          <a:stretch>
            <a:fillRect/>
          </a:stretch>
        </p:blipFill>
        <p:spPr>
          <a:xfrm>
            <a:off x="6032872" y="3035920"/>
            <a:ext cx="139700" cy="393700"/>
          </a:xfrm>
          <a:prstGeom prst="rect">
            <a:avLst/>
          </a:prstGeom>
        </p:spPr>
      </p:pic>
      <p:pic>
        <p:nvPicPr>
          <p:cNvPr id="10" name="Image 88"/>
          <p:cNvPicPr>
            <a:picLocks noChangeAspect="1"/>
          </p:cNvPicPr>
          <p:nvPr/>
        </p:nvPicPr>
        <p:blipFill>
          <a:blip r:embed="rId8" cstate="print"/>
          <a:stretch>
            <a:fillRect/>
          </a:stretch>
        </p:blipFill>
        <p:spPr>
          <a:xfrm>
            <a:off x="7709272" y="2985120"/>
            <a:ext cx="660400" cy="711200"/>
          </a:xfrm>
          <a:prstGeom prst="rect">
            <a:avLst/>
          </a:prstGeom>
        </p:spPr>
      </p:pic>
      <p:pic>
        <p:nvPicPr>
          <p:cNvPr id="11" name="Image 89"/>
          <p:cNvPicPr>
            <a:picLocks noChangeAspect="1"/>
          </p:cNvPicPr>
          <p:nvPr/>
        </p:nvPicPr>
        <p:blipFill>
          <a:blip r:embed="rId9" cstate="print"/>
          <a:stretch>
            <a:fillRect/>
          </a:stretch>
        </p:blipFill>
        <p:spPr>
          <a:xfrm>
            <a:off x="6782172" y="3556620"/>
            <a:ext cx="1181100" cy="723900"/>
          </a:xfrm>
          <a:prstGeom prst="rect">
            <a:avLst/>
          </a:prstGeom>
        </p:spPr>
      </p:pic>
      <p:pic>
        <p:nvPicPr>
          <p:cNvPr id="12" name="Image 90"/>
          <p:cNvPicPr>
            <a:picLocks noChangeAspect="1"/>
          </p:cNvPicPr>
          <p:nvPr/>
        </p:nvPicPr>
        <p:blipFill>
          <a:blip r:embed="rId10" cstate="print"/>
          <a:stretch>
            <a:fillRect/>
          </a:stretch>
        </p:blipFill>
        <p:spPr>
          <a:xfrm>
            <a:off x="6985372" y="2375520"/>
            <a:ext cx="469900" cy="304800"/>
          </a:xfrm>
          <a:prstGeom prst="rect">
            <a:avLst/>
          </a:prstGeom>
        </p:spPr>
      </p:pic>
      <p:pic>
        <p:nvPicPr>
          <p:cNvPr id="13" name="Image 91"/>
          <p:cNvPicPr>
            <a:picLocks noChangeAspect="1"/>
          </p:cNvPicPr>
          <p:nvPr/>
        </p:nvPicPr>
        <p:blipFill>
          <a:blip r:embed="rId11" cstate="print"/>
          <a:stretch>
            <a:fillRect/>
          </a:stretch>
        </p:blipFill>
        <p:spPr>
          <a:xfrm>
            <a:off x="6731372" y="2769220"/>
            <a:ext cx="419100" cy="279400"/>
          </a:xfrm>
          <a:prstGeom prst="rect">
            <a:avLst/>
          </a:prstGeom>
        </p:spPr>
      </p:pic>
      <p:pic>
        <p:nvPicPr>
          <p:cNvPr id="14" name="Image 92"/>
          <p:cNvPicPr>
            <a:picLocks noChangeAspect="1"/>
          </p:cNvPicPr>
          <p:nvPr/>
        </p:nvPicPr>
        <p:blipFill>
          <a:blip r:embed="rId12" cstate="print"/>
          <a:stretch>
            <a:fillRect/>
          </a:stretch>
        </p:blipFill>
        <p:spPr>
          <a:xfrm>
            <a:off x="7163172" y="2794620"/>
            <a:ext cx="596900" cy="584200"/>
          </a:xfrm>
          <a:prstGeom prst="rect">
            <a:avLst/>
          </a:prstGeom>
        </p:spPr>
      </p:pic>
      <p:pic>
        <p:nvPicPr>
          <p:cNvPr id="15" name="Image 93"/>
          <p:cNvPicPr>
            <a:picLocks noChangeAspect="1"/>
          </p:cNvPicPr>
          <p:nvPr/>
        </p:nvPicPr>
        <p:blipFill>
          <a:blip r:embed="rId13" cstate="print"/>
          <a:stretch>
            <a:fillRect/>
          </a:stretch>
        </p:blipFill>
        <p:spPr>
          <a:xfrm>
            <a:off x="5296272" y="3620120"/>
            <a:ext cx="368300" cy="787400"/>
          </a:xfrm>
          <a:prstGeom prst="rect">
            <a:avLst/>
          </a:prstGeom>
        </p:spPr>
      </p:pic>
      <p:pic>
        <p:nvPicPr>
          <p:cNvPr id="16" name="Image 94"/>
          <p:cNvPicPr>
            <a:picLocks noChangeAspect="1"/>
          </p:cNvPicPr>
          <p:nvPr/>
        </p:nvPicPr>
        <p:blipFill>
          <a:blip r:embed="rId14" cstate="print"/>
          <a:stretch>
            <a:fillRect/>
          </a:stretch>
        </p:blipFill>
        <p:spPr>
          <a:xfrm>
            <a:off x="6223372" y="4115420"/>
            <a:ext cx="444500" cy="304800"/>
          </a:xfrm>
          <a:prstGeom prst="rect">
            <a:avLst/>
          </a:prstGeom>
        </p:spPr>
      </p:pic>
      <p:pic>
        <p:nvPicPr>
          <p:cNvPr id="17" name="Image 95"/>
          <p:cNvPicPr>
            <a:picLocks noChangeAspect="1"/>
          </p:cNvPicPr>
          <p:nvPr/>
        </p:nvPicPr>
        <p:blipFill>
          <a:blip r:embed="rId15" cstate="print"/>
          <a:stretch>
            <a:fillRect/>
          </a:stretch>
        </p:blipFill>
        <p:spPr>
          <a:xfrm>
            <a:off x="7010772" y="4293220"/>
            <a:ext cx="88900" cy="114300"/>
          </a:xfrm>
          <a:prstGeom prst="rect">
            <a:avLst/>
          </a:prstGeom>
        </p:spPr>
      </p:pic>
      <p:pic>
        <p:nvPicPr>
          <p:cNvPr id="18" name="Image 96"/>
          <p:cNvPicPr>
            <a:picLocks noChangeAspect="1"/>
          </p:cNvPicPr>
          <p:nvPr/>
        </p:nvPicPr>
        <p:blipFill>
          <a:blip r:embed="rId16" cstate="print"/>
          <a:stretch>
            <a:fillRect/>
          </a:stretch>
        </p:blipFill>
        <p:spPr>
          <a:xfrm>
            <a:off x="7493372" y="4026520"/>
            <a:ext cx="203200" cy="393700"/>
          </a:xfrm>
          <a:prstGeom prst="rect">
            <a:avLst/>
          </a:prstGeom>
        </p:spPr>
      </p:pic>
      <p:pic>
        <p:nvPicPr>
          <p:cNvPr id="19" name="Image 97"/>
          <p:cNvPicPr>
            <a:picLocks noChangeAspect="1"/>
          </p:cNvPicPr>
          <p:nvPr/>
        </p:nvPicPr>
        <p:blipFill>
          <a:blip r:embed="rId17" cstate="print"/>
          <a:stretch>
            <a:fillRect/>
          </a:stretch>
        </p:blipFill>
        <p:spPr>
          <a:xfrm>
            <a:off x="8179172" y="3569320"/>
            <a:ext cx="381000" cy="850900"/>
          </a:xfrm>
          <a:prstGeom prst="rect">
            <a:avLst/>
          </a:prstGeom>
        </p:spPr>
      </p:pic>
      <p:pic>
        <p:nvPicPr>
          <p:cNvPr id="20" name="Image 98"/>
          <p:cNvPicPr>
            <a:picLocks noChangeAspect="1"/>
          </p:cNvPicPr>
          <p:nvPr/>
        </p:nvPicPr>
        <p:blipFill>
          <a:blip r:embed="rId18" cstate="print"/>
          <a:stretch>
            <a:fillRect/>
          </a:stretch>
        </p:blipFill>
        <p:spPr>
          <a:xfrm>
            <a:off x="5283572" y="2007220"/>
            <a:ext cx="1066800" cy="1219200"/>
          </a:xfrm>
          <a:prstGeom prst="rect">
            <a:avLst/>
          </a:prstGeom>
        </p:spPr>
      </p:pic>
      <p:pic>
        <p:nvPicPr>
          <p:cNvPr id="21" name="Image 99"/>
          <p:cNvPicPr>
            <a:picLocks noChangeAspect="1"/>
          </p:cNvPicPr>
          <p:nvPr/>
        </p:nvPicPr>
        <p:blipFill>
          <a:blip r:embed="rId19" cstate="print"/>
          <a:stretch>
            <a:fillRect/>
          </a:stretch>
        </p:blipFill>
        <p:spPr>
          <a:xfrm>
            <a:off x="5855072" y="2007220"/>
            <a:ext cx="1612900" cy="469900"/>
          </a:xfrm>
          <a:prstGeom prst="rect">
            <a:avLst/>
          </a:prstGeom>
        </p:spPr>
      </p:pic>
      <p:pic>
        <p:nvPicPr>
          <p:cNvPr id="22" name="Image 100"/>
          <p:cNvPicPr>
            <a:picLocks noChangeAspect="1"/>
          </p:cNvPicPr>
          <p:nvPr/>
        </p:nvPicPr>
        <p:blipFill>
          <a:blip r:embed="rId20" cstate="print"/>
          <a:stretch>
            <a:fillRect/>
          </a:stretch>
        </p:blipFill>
        <p:spPr>
          <a:xfrm>
            <a:off x="6185272" y="2019920"/>
            <a:ext cx="2260600" cy="609600"/>
          </a:xfrm>
          <a:prstGeom prst="rect">
            <a:avLst/>
          </a:prstGeom>
        </p:spPr>
      </p:pic>
      <p:pic>
        <p:nvPicPr>
          <p:cNvPr id="23" name="Image 101"/>
          <p:cNvPicPr>
            <a:picLocks noChangeAspect="1"/>
          </p:cNvPicPr>
          <p:nvPr/>
        </p:nvPicPr>
        <p:blipFill>
          <a:blip r:embed="rId21" cstate="print"/>
          <a:stretch>
            <a:fillRect/>
          </a:stretch>
        </p:blipFill>
        <p:spPr>
          <a:xfrm>
            <a:off x="7531472" y="2248520"/>
            <a:ext cx="1016000" cy="317500"/>
          </a:xfrm>
          <a:prstGeom prst="rect">
            <a:avLst/>
          </a:prstGeom>
        </p:spPr>
      </p:pic>
      <p:pic>
        <p:nvPicPr>
          <p:cNvPr id="24" name="Image 102"/>
          <p:cNvPicPr>
            <a:picLocks noChangeAspect="1"/>
          </p:cNvPicPr>
          <p:nvPr/>
        </p:nvPicPr>
        <p:blipFill>
          <a:blip r:embed="rId22" cstate="print"/>
          <a:stretch>
            <a:fillRect/>
          </a:stretch>
        </p:blipFill>
        <p:spPr>
          <a:xfrm>
            <a:off x="6274172" y="2616820"/>
            <a:ext cx="749300" cy="228600"/>
          </a:xfrm>
          <a:prstGeom prst="rect">
            <a:avLst/>
          </a:prstGeom>
        </p:spPr>
      </p:pic>
      <p:pic>
        <p:nvPicPr>
          <p:cNvPr id="25" name="Image 103"/>
          <p:cNvPicPr>
            <a:picLocks noChangeAspect="1"/>
          </p:cNvPicPr>
          <p:nvPr/>
        </p:nvPicPr>
        <p:blipFill>
          <a:blip r:embed="rId23" cstate="print"/>
          <a:stretch>
            <a:fillRect/>
          </a:stretch>
        </p:blipFill>
        <p:spPr>
          <a:xfrm>
            <a:off x="6172572" y="2908920"/>
            <a:ext cx="558800" cy="101600"/>
          </a:xfrm>
          <a:prstGeom prst="rect">
            <a:avLst/>
          </a:prstGeom>
        </p:spPr>
      </p:pic>
      <p:pic>
        <p:nvPicPr>
          <p:cNvPr id="26" name="Image 104"/>
          <p:cNvPicPr>
            <a:picLocks noChangeAspect="1"/>
          </p:cNvPicPr>
          <p:nvPr/>
        </p:nvPicPr>
        <p:blipFill>
          <a:blip r:embed="rId24" cstate="print"/>
          <a:stretch>
            <a:fillRect/>
          </a:stretch>
        </p:blipFill>
        <p:spPr>
          <a:xfrm>
            <a:off x="8191872" y="2616820"/>
            <a:ext cx="368300" cy="139700"/>
          </a:xfrm>
          <a:prstGeom prst="rect">
            <a:avLst/>
          </a:prstGeom>
        </p:spPr>
      </p:pic>
      <p:pic>
        <p:nvPicPr>
          <p:cNvPr id="27" name="Image 105"/>
          <p:cNvPicPr>
            <a:picLocks noChangeAspect="1"/>
          </p:cNvPicPr>
          <p:nvPr/>
        </p:nvPicPr>
        <p:blipFill>
          <a:blip r:embed="rId25" cstate="print"/>
          <a:stretch>
            <a:fillRect/>
          </a:stretch>
        </p:blipFill>
        <p:spPr>
          <a:xfrm>
            <a:off x="8191872" y="2959720"/>
            <a:ext cx="368300" cy="101600"/>
          </a:xfrm>
          <a:prstGeom prst="rect">
            <a:avLst/>
          </a:prstGeom>
        </p:spPr>
      </p:pic>
      <p:pic>
        <p:nvPicPr>
          <p:cNvPr id="28" name="Image 106"/>
          <p:cNvPicPr>
            <a:picLocks noChangeAspect="1"/>
          </p:cNvPicPr>
          <p:nvPr/>
        </p:nvPicPr>
        <p:blipFill>
          <a:blip r:embed="rId26" cstate="print"/>
          <a:stretch>
            <a:fillRect/>
          </a:stretch>
        </p:blipFill>
        <p:spPr>
          <a:xfrm>
            <a:off x="5308972" y="2743820"/>
            <a:ext cx="342900" cy="304800"/>
          </a:xfrm>
          <a:prstGeom prst="rect">
            <a:avLst/>
          </a:prstGeom>
        </p:spPr>
      </p:pic>
      <p:pic>
        <p:nvPicPr>
          <p:cNvPr id="29" name="Image 107"/>
          <p:cNvPicPr>
            <a:picLocks noChangeAspect="1"/>
          </p:cNvPicPr>
          <p:nvPr/>
        </p:nvPicPr>
        <p:blipFill>
          <a:blip r:embed="rId27" cstate="print"/>
          <a:stretch>
            <a:fillRect/>
          </a:stretch>
        </p:blipFill>
        <p:spPr>
          <a:xfrm>
            <a:off x="5296272" y="2312020"/>
            <a:ext cx="406400" cy="330200"/>
          </a:xfrm>
          <a:prstGeom prst="rect">
            <a:avLst/>
          </a:prstGeom>
        </p:spPr>
      </p:pic>
      <p:pic>
        <p:nvPicPr>
          <p:cNvPr id="30" name="Image 108"/>
          <p:cNvPicPr>
            <a:picLocks noChangeAspect="1"/>
          </p:cNvPicPr>
          <p:nvPr/>
        </p:nvPicPr>
        <p:blipFill>
          <a:blip r:embed="rId28" cstate="print"/>
          <a:stretch>
            <a:fillRect/>
          </a:stretch>
        </p:blipFill>
        <p:spPr>
          <a:xfrm>
            <a:off x="5296272" y="3899520"/>
            <a:ext cx="330200" cy="482600"/>
          </a:xfrm>
          <a:prstGeom prst="rect">
            <a:avLst/>
          </a:prstGeom>
        </p:spPr>
      </p:pic>
      <p:pic>
        <p:nvPicPr>
          <p:cNvPr id="31" name="Image 109"/>
          <p:cNvPicPr>
            <a:picLocks noChangeAspect="1"/>
          </p:cNvPicPr>
          <p:nvPr/>
        </p:nvPicPr>
        <p:blipFill>
          <a:blip r:embed="rId29" cstate="print"/>
          <a:stretch>
            <a:fillRect/>
          </a:stretch>
        </p:blipFill>
        <p:spPr>
          <a:xfrm>
            <a:off x="6248772" y="4153520"/>
            <a:ext cx="368300" cy="241300"/>
          </a:xfrm>
          <a:prstGeom prst="rect">
            <a:avLst/>
          </a:prstGeom>
        </p:spPr>
      </p:pic>
      <p:pic>
        <p:nvPicPr>
          <p:cNvPr id="32" name="Image 110"/>
          <p:cNvPicPr>
            <a:picLocks noChangeAspect="1"/>
          </p:cNvPicPr>
          <p:nvPr/>
        </p:nvPicPr>
        <p:blipFill>
          <a:blip r:embed="rId30" cstate="print"/>
          <a:stretch>
            <a:fillRect/>
          </a:stretch>
        </p:blipFill>
        <p:spPr>
          <a:xfrm>
            <a:off x="7518772" y="4178920"/>
            <a:ext cx="139700" cy="203200"/>
          </a:xfrm>
          <a:prstGeom prst="rect">
            <a:avLst/>
          </a:prstGeom>
        </p:spPr>
      </p:pic>
      <p:pic>
        <p:nvPicPr>
          <p:cNvPr id="33" name="Image 111"/>
          <p:cNvPicPr>
            <a:picLocks noChangeAspect="1"/>
          </p:cNvPicPr>
          <p:nvPr/>
        </p:nvPicPr>
        <p:blipFill>
          <a:blip r:embed="rId31" cstate="print"/>
          <a:stretch>
            <a:fillRect/>
          </a:stretch>
        </p:blipFill>
        <p:spPr>
          <a:xfrm>
            <a:off x="8191872" y="4140820"/>
            <a:ext cx="342900" cy="241300"/>
          </a:xfrm>
          <a:prstGeom prst="rect">
            <a:avLst/>
          </a:prstGeom>
        </p:spPr>
      </p:pic>
      <p:pic>
        <p:nvPicPr>
          <p:cNvPr id="34" name="Image 112"/>
          <p:cNvPicPr>
            <a:picLocks noChangeAspect="1"/>
          </p:cNvPicPr>
          <p:nvPr/>
        </p:nvPicPr>
        <p:blipFill>
          <a:blip r:embed="rId32" cstate="print"/>
          <a:stretch>
            <a:fillRect/>
          </a:stretch>
        </p:blipFill>
        <p:spPr>
          <a:xfrm>
            <a:off x="6401172" y="3201020"/>
            <a:ext cx="1066800" cy="711200"/>
          </a:xfrm>
          <a:prstGeom prst="rect">
            <a:avLst/>
          </a:prstGeom>
        </p:spPr>
      </p:pic>
      <p:pic>
        <p:nvPicPr>
          <p:cNvPr id="35" name="Image 113"/>
          <p:cNvPicPr>
            <a:picLocks noChangeAspect="1"/>
          </p:cNvPicPr>
          <p:nvPr/>
        </p:nvPicPr>
        <p:blipFill>
          <a:blip r:embed="rId33" cstate="print"/>
          <a:stretch>
            <a:fillRect/>
          </a:stretch>
        </p:blipFill>
        <p:spPr>
          <a:xfrm>
            <a:off x="6147172" y="2388220"/>
            <a:ext cx="177800" cy="139700"/>
          </a:xfrm>
          <a:prstGeom prst="rect">
            <a:avLst/>
          </a:prstGeom>
        </p:spPr>
      </p:pic>
      <p:pic>
        <p:nvPicPr>
          <p:cNvPr id="36" name="Image 114"/>
          <p:cNvPicPr>
            <a:picLocks noChangeAspect="1"/>
          </p:cNvPicPr>
          <p:nvPr/>
        </p:nvPicPr>
        <p:blipFill>
          <a:blip r:embed="rId34" cstate="print"/>
          <a:stretch>
            <a:fillRect/>
          </a:stretch>
        </p:blipFill>
        <p:spPr>
          <a:xfrm>
            <a:off x="6490072" y="2273920"/>
            <a:ext cx="228600" cy="152400"/>
          </a:xfrm>
          <a:prstGeom prst="rect">
            <a:avLst/>
          </a:prstGeom>
        </p:spPr>
      </p:pic>
      <p:pic>
        <p:nvPicPr>
          <p:cNvPr id="37" name="Image 115"/>
          <p:cNvPicPr>
            <a:picLocks noChangeAspect="1"/>
          </p:cNvPicPr>
          <p:nvPr/>
        </p:nvPicPr>
        <p:blipFill>
          <a:blip r:embed="rId35" cstate="print"/>
          <a:stretch>
            <a:fillRect/>
          </a:stretch>
        </p:blipFill>
        <p:spPr>
          <a:xfrm>
            <a:off x="6540872" y="2515220"/>
            <a:ext cx="215900" cy="152400"/>
          </a:xfrm>
          <a:prstGeom prst="rect">
            <a:avLst/>
          </a:prstGeom>
        </p:spPr>
      </p:pic>
      <p:pic>
        <p:nvPicPr>
          <p:cNvPr id="38" name="Image 116"/>
          <p:cNvPicPr>
            <a:picLocks noChangeAspect="1"/>
          </p:cNvPicPr>
          <p:nvPr/>
        </p:nvPicPr>
        <p:blipFill>
          <a:blip r:embed="rId36" cstate="print"/>
          <a:stretch>
            <a:fillRect/>
          </a:stretch>
        </p:blipFill>
        <p:spPr>
          <a:xfrm>
            <a:off x="6210672" y="2629520"/>
            <a:ext cx="139700" cy="127000"/>
          </a:xfrm>
          <a:prstGeom prst="rect">
            <a:avLst/>
          </a:prstGeom>
        </p:spPr>
      </p:pic>
      <p:pic>
        <p:nvPicPr>
          <p:cNvPr id="39" name="Image 117"/>
          <p:cNvPicPr>
            <a:picLocks noChangeAspect="1"/>
          </p:cNvPicPr>
          <p:nvPr/>
        </p:nvPicPr>
        <p:blipFill>
          <a:blip r:embed="rId37" cstate="print"/>
          <a:stretch>
            <a:fillRect/>
          </a:stretch>
        </p:blipFill>
        <p:spPr>
          <a:xfrm>
            <a:off x="6896472" y="2159620"/>
            <a:ext cx="241300" cy="152400"/>
          </a:xfrm>
          <a:prstGeom prst="rect">
            <a:avLst/>
          </a:prstGeom>
        </p:spPr>
      </p:pic>
      <p:pic>
        <p:nvPicPr>
          <p:cNvPr id="40" name="Image 118"/>
          <p:cNvPicPr>
            <a:picLocks noChangeAspect="1"/>
          </p:cNvPicPr>
          <p:nvPr/>
        </p:nvPicPr>
        <p:blipFill>
          <a:blip r:embed="rId38" cstate="print"/>
          <a:stretch>
            <a:fillRect/>
          </a:stretch>
        </p:blipFill>
        <p:spPr>
          <a:xfrm>
            <a:off x="7264772" y="2019920"/>
            <a:ext cx="330200" cy="152400"/>
          </a:xfrm>
          <a:prstGeom prst="rect">
            <a:avLst/>
          </a:prstGeom>
        </p:spPr>
      </p:pic>
      <p:pic>
        <p:nvPicPr>
          <p:cNvPr id="41" name="Image 119"/>
          <p:cNvPicPr>
            <a:picLocks noChangeAspect="1"/>
          </p:cNvPicPr>
          <p:nvPr/>
        </p:nvPicPr>
        <p:blipFill>
          <a:blip r:embed="rId39" cstate="print"/>
          <a:stretch>
            <a:fillRect/>
          </a:stretch>
        </p:blipFill>
        <p:spPr>
          <a:xfrm>
            <a:off x="7417172" y="2273920"/>
            <a:ext cx="228600" cy="190500"/>
          </a:xfrm>
          <a:prstGeom prst="rect">
            <a:avLst/>
          </a:prstGeom>
        </p:spPr>
      </p:pic>
      <p:pic>
        <p:nvPicPr>
          <p:cNvPr id="42" name="Image 120"/>
          <p:cNvPicPr>
            <a:picLocks noChangeAspect="1"/>
          </p:cNvPicPr>
          <p:nvPr/>
        </p:nvPicPr>
        <p:blipFill>
          <a:blip r:embed="rId40" cstate="print"/>
          <a:stretch>
            <a:fillRect/>
          </a:stretch>
        </p:blipFill>
        <p:spPr>
          <a:xfrm>
            <a:off x="7772772" y="2146920"/>
            <a:ext cx="368300" cy="215900"/>
          </a:xfrm>
          <a:prstGeom prst="rect">
            <a:avLst/>
          </a:prstGeom>
        </p:spPr>
      </p:pic>
      <p:pic>
        <p:nvPicPr>
          <p:cNvPr id="43" name="Image 121"/>
          <p:cNvPicPr>
            <a:picLocks noChangeAspect="1"/>
          </p:cNvPicPr>
          <p:nvPr/>
        </p:nvPicPr>
        <p:blipFill>
          <a:blip r:embed="rId41" cstate="print"/>
          <a:stretch>
            <a:fillRect/>
          </a:stretch>
        </p:blipFill>
        <p:spPr>
          <a:xfrm>
            <a:off x="8039472" y="2464420"/>
            <a:ext cx="139700" cy="127000"/>
          </a:xfrm>
          <a:prstGeom prst="rect">
            <a:avLst/>
          </a:prstGeom>
        </p:spPr>
      </p:pic>
      <p:pic>
        <p:nvPicPr>
          <p:cNvPr id="44" name="Image 122"/>
          <p:cNvPicPr>
            <a:picLocks noChangeAspect="1"/>
          </p:cNvPicPr>
          <p:nvPr/>
        </p:nvPicPr>
        <p:blipFill>
          <a:blip r:embed="rId42" cstate="print"/>
          <a:stretch>
            <a:fillRect/>
          </a:stretch>
        </p:blipFill>
        <p:spPr>
          <a:xfrm>
            <a:off x="6337672" y="2096120"/>
            <a:ext cx="152400" cy="965200"/>
          </a:xfrm>
          <a:prstGeom prst="rect">
            <a:avLst/>
          </a:prstGeom>
        </p:spPr>
      </p:pic>
      <p:pic>
        <p:nvPicPr>
          <p:cNvPr id="45" name="Image 123"/>
          <p:cNvPicPr>
            <a:picLocks noChangeAspect="1"/>
          </p:cNvPicPr>
          <p:nvPr/>
        </p:nvPicPr>
        <p:blipFill>
          <a:blip r:embed="rId43" cstate="print"/>
          <a:stretch>
            <a:fillRect/>
          </a:stretch>
        </p:blipFill>
        <p:spPr>
          <a:xfrm>
            <a:off x="6756772" y="2007220"/>
            <a:ext cx="127000" cy="800100"/>
          </a:xfrm>
          <a:prstGeom prst="rect">
            <a:avLst/>
          </a:prstGeom>
        </p:spPr>
      </p:pic>
      <p:pic>
        <p:nvPicPr>
          <p:cNvPr id="46" name="Image 124"/>
          <p:cNvPicPr>
            <a:picLocks noChangeAspect="1"/>
          </p:cNvPicPr>
          <p:nvPr/>
        </p:nvPicPr>
        <p:blipFill>
          <a:blip r:embed="rId44" cstate="print"/>
          <a:stretch>
            <a:fillRect/>
          </a:stretch>
        </p:blipFill>
        <p:spPr>
          <a:xfrm>
            <a:off x="7150472" y="1994520"/>
            <a:ext cx="76200" cy="330200"/>
          </a:xfrm>
          <a:prstGeom prst="rect">
            <a:avLst/>
          </a:prstGeom>
        </p:spPr>
      </p:pic>
      <p:pic>
        <p:nvPicPr>
          <p:cNvPr id="47" name="Image 125"/>
          <p:cNvPicPr>
            <a:picLocks noChangeAspect="1"/>
          </p:cNvPicPr>
          <p:nvPr/>
        </p:nvPicPr>
        <p:blipFill>
          <a:blip r:embed="rId45" cstate="print"/>
          <a:stretch>
            <a:fillRect/>
          </a:stretch>
        </p:blipFill>
        <p:spPr>
          <a:xfrm>
            <a:off x="5829672" y="1994520"/>
            <a:ext cx="1028700" cy="266700"/>
          </a:xfrm>
          <a:prstGeom prst="rect">
            <a:avLst/>
          </a:prstGeom>
        </p:spPr>
      </p:pic>
      <p:pic>
        <p:nvPicPr>
          <p:cNvPr id="48" name="Image 126"/>
          <p:cNvPicPr>
            <a:picLocks noChangeAspect="1"/>
          </p:cNvPicPr>
          <p:nvPr/>
        </p:nvPicPr>
        <p:blipFill>
          <a:blip r:embed="rId46" cstate="print"/>
          <a:stretch>
            <a:fillRect/>
          </a:stretch>
        </p:blipFill>
        <p:spPr>
          <a:xfrm>
            <a:off x="7633072" y="1981820"/>
            <a:ext cx="127000" cy="647700"/>
          </a:xfrm>
          <a:prstGeom prst="rect">
            <a:avLst/>
          </a:prstGeom>
        </p:spPr>
      </p:pic>
      <p:pic>
        <p:nvPicPr>
          <p:cNvPr id="49" name="Image 127"/>
          <p:cNvPicPr>
            <a:picLocks noChangeAspect="1"/>
          </p:cNvPicPr>
          <p:nvPr/>
        </p:nvPicPr>
        <p:blipFill>
          <a:blip r:embed="rId47" cstate="print"/>
          <a:stretch>
            <a:fillRect/>
          </a:stretch>
        </p:blipFill>
        <p:spPr>
          <a:xfrm>
            <a:off x="8166472" y="2007220"/>
            <a:ext cx="165100" cy="1117600"/>
          </a:xfrm>
          <a:prstGeom prst="rect">
            <a:avLst/>
          </a:prstGeom>
        </p:spPr>
      </p:pic>
      <p:pic>
        <p:nvPicPr>
          <p:cNvPr id="50" name="Image 128"/>
          <p:cNvPicPr>
            <a:picLocks noChangeAspect="1"/>
          </p:cNvPicPr>
          <p:nvPr/>
        </p:nvPicPr>
        <p:blipFill>
          <a:blip r:embed="rId48" cstate="print"/>
          <a:stretch>
            <a:fillRect/>
          </a:stretch>
        </p:blipFill>
        <p:spPr>
          <a:xfrm>
            <a:off x="5296272" y="3201020"/>
            <a:ext cx="203200" cy="482600"/>
          </a:xfrm>
          <a:prstGeom prst="rect">
            <a:avLst/>
          </a:prstGeom>
        </p:spPr>
      </p:pic>
      <p:pic>
        <p:nvPicPr>
          <p:cNvPr id="51" name="Image 129"/>
          <p:cNvPicPr>
            <a:picLocks noChangeAspect="1"/>
          </p:cNvPicPr>
          <p:nvPr/>
        </p:nvPicPr>
        <p:blipFill>
          <a:blip r:embed="rId49" cstate="print"/>
          <a:stretch>
            <a:fillRect/>
          </a:stretch>
        </p:blipFill>
        <p:spPr>
          <a:xfrm>
            <a:off x="5308972" y="3226420"/>
            <a:ext cx="165100" cy="406400"/>
          </a:xfrm>
          <a:prstGeom prst="rect">
            <a:avLst/>
          </a:prstGeom>
        </p:spPr>
      </p:pic>
      <p:pic>
        <p:nvPicPr>
          <p:cNvPr id="52" name="Image 130"/>
          <p:cNvPicPr>
            <a:picLocks noChangeAspect="1"/>
          </p:cNvPicPr>
          <p:nvPr/>
        </p:nvPicPr>
        <p:blipFill>
          <a:blip r:embed="rId50" cstate="print"/>
          <a:stretch>
            <a:fillRect/>
          </a:stretch>
        </p:blipFill>
        <p:spPr>
          <a:xfrm>
            <a:off x="5804272" y="2820020"/>
            <a:ext cx="304800" cy="241300"/>
          </a:xfrm>
          <a:prstGeom prst="rect">
            <a:avLst/>
          </a:prstGeom>
        </p:spPr>
      </p:pic>
      <p:pic>
        <p:nvPicPr>
          <p:cNvPr id="53" name="Image 131"/>
          <p:cNvPicPr>
            <a:picLocks noChangeAspect="1"/>
          </p:cNvPicPr>
          <p:nvPr/>
        </p:nvPicPr>
        <p:blipFill>
          <a:blip r:embed="rId51" cstate="print"/>
          <a:stretch>
            <a:fillRect/>
          </a:stretch>
        </p:blipFill>
        <p:spPr>
          <a:xfrm>
            <a:off x="5829672" y="3378820"/>
            <a:ext cx="774700" cy="355600"/>
          </a:xfrm>
          <a:prstGeom prst="rect">
            <a:avLst/>
          </a:prstGeom>
        </p:spPr>
      </p:pic>
      <p:pic>
        <p:nvPicPr>
          <p:cNvPr id="54" name="Image 132"/>
          <p:cNvPicPr>
            <a:picLocks noChangeAspect="1"/>
          </p:cNvPicPr>
          <p:nvPr/>
        </p:nvPicPr>
        <p:blipFill>
          <a:blip r:embed="rId52" cstate="print"/>
          <a:stretch>
            <a:fillRect/>
          </a:stretch>
        </p:blipFill>
        <p:spPr>
          <a:xfrm>
            <a:off x="5969372" y="3518520"/>
            <a:ext cx="342900" cy="127000"/>
          </a:xfrm>
          <a:prstGeom prst="rect">
            <a:avLst/>
          </a:prstGeom>
        </p:spPr>
      </p:pic>
      <p:pic>
        <p:nvPicPr>
          <p:cNvPr id="55" name="Image 133"/>
          <p:cNvPicPr>
            <a:picLocks noChangeAspect="1"/>
          </p:cNvPicPr>
          <p:nvPr/>
        </p:nvPicPr>
        <p:blipFill>
          <a:blip r:embed="rId53" cstate="print"/>
          <a:stretch>
            <a:fillRect/>
          </a:stretch>
        </p:blipFill>
        <p:spPr>
          <a:xfrm>
            <a:off x="6375772" y="3429620"/>
            <a:ext cx="139700" cy="139700"/>
          </a:xfrm>
          <a:prstGeom prst="rect">
            <a:avLst/>
          </a:prstGeom>
        </p:spPr>
      </p:pic>
      <p:pic>
        <p:nvPicPr>
          <p:cNvPr id="56" name="Image 134"/>
          <p:cNvPicPr>
            <a:picLocks noChangeAspect="1"/>
          </p:cNvPicPr>
          <p:nvPr/>
        </p:nvPicPr>
        <p:blipFill>
          <a:blip r:embed="rId54" cstate="print"/>
          <a:stretch>
            <a:fillRect/>
          </a:stretch>
        </p:blipFill>
        <p:spPr>
          <a:xfrm>
            <a:off x="5601072" y="3289920"/>
            <a:ext cx="419100" cy="584200"/>
          </a:xfrm>
          <a:prstGeom prst="rect">
            <a:avLst/>
          </a:prstGeom>
        </p:spPr>
      </p:pic>
      <p:pic>
        <p:nvPicPr>
          <p:cNvPr id="57" name="Image 135"/>
          <p:cNvPicPr>
            <a:picLocks noChangeAspect="1"/>
          </p:cNvPicPr>
          <p:nvPr/>
        </p:nvPicPr>
        <p:blipFill>
          <a:blip r:embed="rId55" cstate="print"/>
          <a:stretch>
            <a:fillRect/>
          </a:stretch>
        </p:blipFill>
        <p:spPr>
          <a:xfrm>
            <a:off x="5778872" y="3035920"/>
            <a:ext cx="317500" cy="469900"/>
          </a:xfrm>
          <a:prstGeom prst="rect">
            <a:avLst/>
          </a:prstGeom>
        </p:spPr>
      </p:pic>
      <p:pic>
        <p:nvPicPr>
          <p:cNvPr id="58" name="Image 136"/>
          <p:cNvPicPr>
            <a:picLocks noChangeAspect="1"/>
          </p:cNvPicPr>
          <p:nvPr/>
        </p:nvPicPr>
        <p:blipFill>
          <a:blip r:embed="rId56" cstate="print"/>
          <a:stretch>
            <a:fillRect/>
          </a:stretch>
        </p:blipFill>
        <p:spPr>
          <a:xfrm>
            <a:off x="5715372" y="3213720"/>
            <a:ext cx="228600" cy="254000"/>
          </a:xfrm>
          <a:prstGeom prst="rect">
            <a:avLst/>
          </a:prstGeom>
        </p:spPr>
      </p:pic>
      <p:pic>
        <p:nvPicPr>
          <p:cNvPr id="59" name="Image 137"/>
          <p:cNvPicPr>
            <a:picLocks noChangeAspect="1"/>
          </p:cNvPicPr>
          <p:nvPr/>
        </p:nvPicPr>
        <p:blipFill>
          <a:blip r:embed="rId57" cstate="print"/>
          <a:stretch>
            <a:fillRect/>
          </a:stretch>
        </p:blipFill>
        <p:spPr>
          <a:xfrm>
            <a:off x="6045572" y="3061320"/>
            <a:ext cx="114300" cy="317500"/>
          </a:xfrm>
          <a:prstGeom prst="rect">
            <a:avLst/>
          </a:prstGeom>
        </p:spPr>
      </p:pic>
      <p:pic>
        <p:nvPicPr>
          <p:cNvPr id="60" name="Image 138"/>
          <p:cNvPicPr>
            <a:picLocks noChangeAspect="1"/>
          </p:cNvPicPr>
          <p:nvPr/>
        </p:nvPicPr>
        <p:blipFill>
          <a:blip r:embed="rId58" cstate="print"/>
          <a:stretch>
            <a:fillRect/>
          </a:stretch>
        </p:blipFill>
        <p:spPr>
          <a:xfrm>
            <a:off x="5753472" y="2629520"/>
            <a:ext cx="381000" cy="152400"/>
          </a:xfrm>
          <a:prstGeom prst="rect">
            <a:avLst/>
          </a:prstGeom>
        </p:spPr>
      </p:pic>
      <p:pic>
        <p:nvPicPr>
          <p:cNvPr id="61" name="Image 139"/>
          <p:cNvPicPr>
            <a:picLocks noChangeAspect="1"/>
          </p:cNvPicPr>
          <p:nvPr/>
        </p:nvPicPr>
        <p:blipFill>
          <a:blip r:embed="rId59" cstate="print"/>
          <a:stretch>
            <a:fillRect/>
          </a:stretch>
        </p:blipFill>
        <p:spPr>
          <a:xfrm>
            <a:off x="5791572" y="2540620"/>
            <a:ext cx="279400" cy="101600"/>
          </a:xfrm>
          <a:prstGeom prst="rect">
            <a:avLst/>
          </a:prstGeom>
        </p:spPr>
      </p:pic>
      <p:pic>
        <p:nvPicPr>
          <p:cNvPr id="62" name="Image 140"/>
          <p:cNvPicPr>
            <a:picLocks noChangeAspect="1"/>
          </p:cNvPicPr>
          <p:nvPr/>
        </p:nvPicPr>
        <p:blipFill>
          <a:blip r:embed="rId60" cstate="print"/>
          <a:stretch>
            <a:fillRect/>
          </a:stretch>
        </p:blipFill>
        <p:spPr>
          <a:xfrm>
            <a:off x="7061572" y="2604120"/>
            <a:ext cx="292100" cy="279400"/>
          </a:xfrm>
          <a:prstGeom prst="rect">
            <a:avLst/>
          </a:prstGeom>
        </p:spPr>
      </p:pic>
      <p:pic>
        <p:nvPicPr>
          <p:cNvPr id="63" name="Image 141"/>
          <p:cNvPicPr>
            <a:picLocks noChangeAspect="1"/>
          </p:cNvPicPr>
          <p:nvPr/>
        </p:nvPicPr>
        <p:blipFill>
          <a:blip r:embed="rId61" cstate="print"/>
          <a:stretch>
            <a:fillRect/>
          </a:stretch>
        </p:blipFill>
        <p:spPr>
          <a:xfrm>
            <a:off x="7086972" y="2629520"/>
            <a:ext cx="152400" cy="127000"/>
          </a:xfrm>
          <a:prstGeom prst="rect">
            <a:avLst/>
          </a:prstGeom>
        </p:spPr>
      </p:pic>
      <p:pic>
        <p:nvPicPr>
          <p:cNvPr id="64" name="Image 142"/>
          <p:cNvPicPr>
            <a:picLocks noChangeAspect="1"/>
          </p:cNvPicPr>
          <p:nvPr/>
        </p:nvPicPr>
        <p:blipFill>
          <a:blip r:embed="rId62" cstate="print"/>
          <a:stretch>
            <a:fillRect/>
          </a:stretch>
        </p:blipFill>
        <p:spPr>
          <a:xfrm>
            <a:off x="7112372" y="2451720"/>
            <a:ext cx="330200" cy="190500"/>
          </a:xfrm>
          <a:prstGeom prst="rect">
            <a:avLst/>
          </a:prstGeom>
        </p:spPr>
      </p:pic>
      <p:pic>
        <p:nvPicPr>
          <p:cNvPr id="65" name="Image 143"/>
          <p:cNvPicPr>
            <a:picLocks noChangeAspect="1"/>
          </p:cNvPicPr>
          <p:nvPr/>
        </p:nvPicPr>
        <p:blipFill>
          <a:blip r:embed="rId63" cstate="print"/>
          <a:stretch>
            <a:fillRect/>
          </a:stretch>
        </p:blipFill>
        <p:spPr>
          <a:xfrm>
            <a:off x="7112372" y="2388220"/>
            <a:ext cx="317500" cy="114300"/>
          </a:xfrm>
          <a:prstGeom prst="rect">
            <a:avLst/>
          </a:prstGeom>
        </p:spPr>
      </p:pic>
      <p:pic>
        <p:nvPicPr>
          <p:cNvPr id="66" name="Image 144"/>
          <p:cNvPicPr>
            <a:picLocks noChangeAspect="1"/>
          </p:cNvPicPr>
          <p:nvPr/>
        </p:nvPicPr>
        <p:blipFill>
          <a:blip r:embed="rId64" cstate="print"/>
          <a:stretch>
            <a:fillRect/>
          </a:stretch>
        </p:blipFill>
        <p:spPr>
          <a:xfrm>
            <a:off x="7340972" y="2985120"/>
            <a:ext cx="177800" cy="127000"/>
          </a:xfrm>
          <a:prstGeom prst="rect">
            <a:avLst/>
          </a:prstGeom>
        </p:spPr>
      </p:pic>
      <p:pic>
        <p:nvPicPr>
          <p:cNvPr id="67" name="Image 145"/>
          <p:cNvPicPr>
            <a:picLocks noChangeAspect="1"/>
          </p:cNvPicPr>
          <p:nvPr/>
        </p:nvPicPr>
        <p:blipFill>
          <a:blip r:embed="rId65" cstate="print"/>
          <a:stretch>
            <a:fillRect/>
          </a:stretch>
        </p:blipFill>
        <p:spPr>
          <a:xfrm>
            <a:off x="6998072" y="2807320"/>
            <a:ext cx="127000" cy="215900"/>
          </a:xfrm>
          <a:prstGeom prst="rect">
            <a:avLst/>
          </a:prstGeom>
        </p:spPr>
      </p:pic>
      <p:pic>
        <p:nvPicPr>
          <p:cNvPr id="68" name="Image 146"/>
          <p:cNvPicPr>
            <a:picLocks noChangeAspect="1"/>
          </p:cNvPicPr>
          <p:nvPr/>
        </p:nvPicPr>
        <p:blipFill>
          <a:blip r:embed="rId66" cstate="print"/>
          <a:stretch>
            <a:fillRect/>
          </a:stretch>
        </p:blipFill>
        <p:spPr>
          <a:xfrm>
            <a:off x="6769472" y="2807320"/>
            <a:ext cx="228600" cy="215900"/>
          </a:xfrm>
          <a:prstGeom prst="rect">
            <a:avLst/>
          </a:prstGeom>
        </p:spPr>
      </p:pic>
      <p:pic>
        <p:nvPicPr>
          <p:cNvPr id="69" name="Image 147"/>
          <p:cNvPicPr>
            <a:picLocks noChangeAspect="1"/>
          </p:cNvPicPr>
          <p:nvPr/>
        </p:nvPicPr>
        <p:blipFill>
          <a:blip r:embed="rId67" cstate="print"/>
          <a:stretch>
            <a:fillRect/>
          </a:stretch>
        </p:blipFill>
        <p:spPr>
          <a:xfrm>
            <a:off x="7175872" y="2807320"/>
            <a:ext cx="215900" cy="228600"/>
          </a:xfrm>
          <a:prstGeom prst="rect">
            <a:avLst/>
          </a:prstGeom>
        </p:spPr>
      </p:pic>
      <p:pic>
        <p:nvPicPr>
          <p:cNvPr id="70" name="Image 148"/>
          <p:cNvPicPr>
            <a:picLocks noChangeAspect="1"/>
          </p:cNvPicPr>
          <p:nvPr/>
        </p:nvPicPr>
        <p:blipFill>
          <a:blip r:embed="rId68" cstate="print"/>
          <a:stretch>
            <a:fillRect/>
          </a:stretch>
        </p:blipFill>
        <p:spPr>
          <a:xfrm>
            <a:off x="7353672" y="3010520"/>
            <a:ext cx="63500" cy="88900"/>
          </a:xfrm>
          <a:prstGeom prst="rect">
            <a:avLst/>
          </a:prstGeom>
        </p:spPr>
      </p:pic>
      <p:pic>
        <p:nvPicPr>
          <p:cNvPr id="71" name="Image 149"/>
          <p:cNvPicPr>
            <a:picLocks noChangeAspect="1"/>
          </p:cNvPicPr>
          <p:nvPr/>
        </p:nvPicPr>
        <p:blipFill>
          <a:blip r:embed="rId69" cstate="print"/>
          <a:stretch>
            <a:fillRect/>
          </a:stretch>
        </p:blipFill>
        <p:spPr>
          <a:xfrm>
            <a:off x="7417172" y="3023220"/>
            <a:ext cx="50800" cy="76200"/>
          </a:xfrm>
          <a:prstGeom prst="rect">
            <a:avLst/>
          </a:prstGeom>
        </p:spPr>
      </p:pic>
      <p:pic>
        <p:nvPicPr>
          <p:cNvPr id="72" name="Image 150"/>
          <p:cNvPicPr>
            <a:picLocks noChangeAspect="1"/>
          </p:cNvPicPr>
          <p:nvPr/>
        </p:nvPicPr>
        <p:blipFill>
          <a:blip r:embed="rId70" cstate="print"/>
          <a:stretch>
            <a:fillRect/>
          </a:stretch>
        </p:blipFill>
        <p:spPr>
          <a:xfrm>
            <a:off x="7544172" y="2947020"/>
            <a:ext cx="190500" cy="368300"/>
          </a:xfrm>
          <a:prstGeom prst="rect">
            <a:avLst/>
          </a:prstGeom>
        </p:spPr>
      </p:pic>
      <p:pic>
        <p:nvPicPr>
          <p:cNvPr id="73" name="Image 151"/>
          <p:cNvPicPr>
            <a:picLocks noChangeAspect="1"/>
          </p:cNvPicPr>
          <p:nvPr/>
        </p:nvPicPr>
        <p:blipFill>
          <a:blip r:embed="rId71" cstate="print"/>
          <a:stretch>
            <a:fillRect/>
          </a:stretch>
        </p:blipFill>
        <p:spPr>
          <a:xfrm>
            <a:off x="7379072" y="2832720"/>
            <a:ext cx="215900" cy="139700"/>
          </a:xfrm>
          <a:prstGeom prst="rect">
            <a:avLst/>
          </a:prstGeom>
        </p:spPr>
      </p:pic>
      <p:pic>
        <p:nvPicPr>
          <p:cNvPr id="74" name="Image 152"/>
          <p:cNvPicPr>
            <a:picLocks noChangeAspect="1"/>
          </p:cNvPicPr>
          <p:nvPr/>
        </p:nvPicPr>
        <p:blipFill>
          <a:blip r:embed="rId72" cstate="print"/>
          <a:stretch>
            <a:fillRect/>
          </a:stretch>
        </p:blipFill>
        <p:spPr>
          <a:xfrm>
            <a:off x="8382372" y="3607420"/>
            <a:ext cx="152400" cy="203200"/>
          </a:xfrm>
          <a:prstGeom prst="rect">
            <a:avLst/>
          </a:prstGeom>
        </p:spPr>
      </p:pic>
      <p:pic>
        <p:nvPicPr>
          <p:cNvPr id="75" name="Image 153"/>
          <p:cNvPicPr>
            <a:picLocks noChangeAspect="1"/>
          </p:cNvPicPr>
          <p:nvPr/>
        </p:nvPicPr>
        <p:blipFill>
          <a:blip r:embed="rId73" cstate="print"/>
          <a:stretch>
            <a:fillRect/>
          </a:stretch>
        </p:blipFill>
        <p:spPr>
          <a:xfrm>
            <a:off x="8280772" y="3836020"/>
            <a:ext cx="254000" cy="266700"/>
          </a:xfrm>
          <a:prstGeom prst="rect">
            <a:avLst/>
          </a:prstGeom>
        </p:spPr>
      </p:pic>
      <p:pic>
        <p:nvPicPr>
          <p:cNvPr id="76" name="Image 154"/>
          <p:cNvPicPr>
            <a:picLocks noChangeAspect="1"/>
          </p:cNvPicPr>
          <p:nvPr/>
        </p:nvPicPr>
        <p:blipFill>
          <a:blip r:embed="rId74" cstate="print"/>
          <a:stretch>
            <a:fillRect/>
          </a:stretch>
        </p:blipFill>
        <p:spPr>
          <a:xfrm>
            <a:off x="5321672" y="3683620"/>
            <a:ext cx="190500" cy="190500"/>
          </a:xfrm>
          <a:prstGeom prst="rect">
            <a:avLst/>
          </a:prstGeom>
        </p:spPr>
      </p:pic>
      <p:pic>
        <p:nvPicPr>
          <p:cNvPr id="77" name="Image 155"/>
          <p:cNvPicPr>
            <a:picLocks noChangeAspect="1"/>
          </p:cNvPicPr>
          <p:nvPr/>
        </p:nvPicPr>
        <p:blipFill>
          <a:blip r:embed="rId75" cstate="print"/>
          <a:stretch>
            <a:fillRect/>
          </a:stretch>
        </p:blipFill>
        <p:spPr>
          <a:xfrm>
            <a:off x="7709272" y="3594720"/>
            <a:ext cx="609600" cy="342900"/>
          </a:xfrm>
          <a:prstGeom prst="rect">
            <a:avLst/>
          </a:prstGeom>
        </p:spPr>
      </p:pic>
      <p:pic>
        <p:nvPicPr>
          <p:cNvPr id="78" name="Image 156"/>
          <p:cNvPicPr>
            <a:picLocks noChangeAspect="1"/>
          </p:cNvPicPr>
          <p:nvPr/>
        </p:nvPicPr>
        <p:blipFill>
          <a:blip r:embed="rId76" cstate="print"/>
          <a:stretch>
            <a:fillRect/>
          </a:stretch>
        </p:blipFill>
        <p:spPr>
          <a:xfrm>
            <a:off x="7810872" y="2616820"/>
            <a:ext cx="304800" cy="152400"/>
          </a:xfrm>
          <a:prstGeom prst="rect">
            <a:avLst/>
          </a:prstGeom>
        </p:spPr>
      </p:pic>
      <p:pic>
        <p:nvPicPr>
          <p:cNvPr id="79" name="Image 157"/>
          <p:cNvPicPr>
            <a:picLocks noChangeAspect="1"/>
          </p:cNvPicPr>
          <p:nvPr/>
        </p:nvPicPr>
        <p:blipFill>
          <a:blip r:embed="rId77" cstate="print"/>
          <a:stretch>
            <a:fillRect/>
          </a:stretch>
        </p:blipFill>
        <p:spPr>
          <a:xfrm>
            <a:off x="7785472" y="2820020"/>
            <a:ext cx="304800" cy="241300"/>
          </a:xfrm>
          <a:prstGeom prst="rect">
            <a:avLst/>
          </a:prstGeom>
        </p:spPr>
      </p:pic>
      <p:pic>
        <p:nvPicPr>
          <p:cNvPr id="80" name="Image 158"/>
          <p:cNvPicPr>
            <a:picLocks noChangeAspect="1"/>
          </p:cNvPicPr>
          <p:nvPr/>
        </p:nvPicPr>
        <p:blipFill>
          <a:blip r:embed="rId78" cstate="print"/>
          <a:stretch>
            <a:fillRect/>
          </a:stretch>
        </p:blipFill>
        <p:spPr>
          <a:xfrm>
            <a:off x="7887072" y="3721720"/>
            <a:ext cx="330200" cy="101600"/>
          </a:xfrm>
          <a:prstGeom prst="rect">
            <a:avLst/>
          </a:prstGeom>
        </p:spPr>
      </p:pic>
      <p:pic>
        <p:nvPicPr>
          <p:cNvPr id="81" name="Image 159"/>
          <p:cNvPicPr>
            <a:picLocks noChangeAspect="1"/>
          </p:cNvPicPr>
          <p:nvPr/>
        </p:nvPicPr>
        <p:blipFill>
          <a:blip r:embed="rId79" cstate="print"/>
          <a:stretch>
            <a:fillRect/>
          </a:stretch>
        </p:blipFill>
        <p:spPr>
          <a:xfrm>
            <a:off x="7772772" y="3759820"/>
            <a:ext cx="101600" cy="114300"/>
          </a:xfrm>
          <a:prstGeom prst="rect">
            <a:avLst/>
          </a:prstGeom>
        </p:spPr>
      </p:pic>
      <p:pic>
        <p:nvPicPr>
          <p:cNvPr id="82" name="Image 160"/>
          <p:cNvPicPr>
            <a:picLocks noChangeAspect="1"/>
          </p:cNvPicPr>
          <p:nvPr/>
        </p:nvPicPr>
        <p:blipFill>
          <a:blip r:embed="rId80" cstate="print"/>
          <a:stretch>
            <a:fillRect/>
          </a:stretch>
        </p:blipFill>
        <p:spPr>
          <a:xfrm>
            <a:off x="7772772" y="2540620"/>
            <a:ext cx="254000" cy="190500"/>
          </a:xfrm>
          <a:prstGeom prst="rect">
            <a:avLst/>
          </a:prstGeom>
        </p:spPr>
      </p:pic>
      <p:pic>
        <p:nvPicPr>
          <p:cNvPr id="83" name="Image 161"/>
          <p:cNvPicPr>
            <a:picLocks noChangeAspect="1"/>
          </p:cNvPicPr>
          <p:nvPr/>
        </p:nvPicPr>
        <p:blipFill>
          <a:blip r:embed="rId81" cstate="print"/>
          <a:stretch>
            <a:fillRect/>
          </a:stretch>
        </p:blipFill>
        <p:spPr>
          <a:xfrm>
            <a:off x="7645772" y="2731120"/>
            <a:ext cx="190500" cy="76200"/>
          </a:xfrm>
          <a:prstGeom prst="rect">
            <a:avLst/>
          </a:prstGeom>
        </p:spPr>
      </p:pic>
      <p:pic>
        <p:nvPicPr>
          <p:cNvPr id="84" name="Image 162"/>
          <p:cNvPicPr>
            <a:picLocks noChangeAspect="1"/>
          </p:cNvPicPr>
          <p:nvPr/>
        </p:nvPicPr>
        <p:blipFill>
          <a:blip r:embed="rId82" cstate="print"/>
          <a:stretch>
            <a:fillRect/>
          </a:stretch>
        </p:blipFill>
        <p:spPr>
          <a:xfrm>
            <a:off x="7582272" y="3797920"/>
            <a:ext cx="139700" cy="139700"/>
          </a:xfrm>
          <a:prstGeom prst="rect">
            <a:avLst/>
          </a:prstGeom>
        </p:spPr>
      </p:pic>
      <p:pic>
        <p:nvPicPr>
          <p:cNvPr id="85" name="Image 163"/>
          <p:cNvPicPr>
            <a:picLocks noChangeAspect="1"/>
          </p:cNvPicPr>
          <p:nvPr/>
        </p:nvPicPr>
        <p:blipFill>
          <a:blip r:embed="rId83" cstate="print"/>
          <a:stretch>
            <a:fillRect/>
          </a:stretch>
        </p:blipFill>
        <p:spPr>
          <a:xfrm>
            <a:off x="7785472" y="3594720"/>
            <a:ext cx="165100" cy="127000"/>
          </a:xfrm>
          <a:prstGeom prst="rect">
            <a:avLst/>
          </a:prstGeom>
        </p:spPr>
      </p:pic>
      <p:pic>
        <p:nvPicPr>
          <p:cNvPr id="86" name="Image 164"/>
          <p:cNvPicPr>
            <a:picLocks noChangeAspect="1"/>
          </p:cNvPicPr>
          <p:nvPr/>
        </p:nvPicPr>
        <p:blipFill>
          <a:blip r:embed="rId84" cstate="print"/>
          <a:stretch>
            <a:fillRect/>
          </a:stretch>
        </p:blipFill>
        <p:spPr>
          <a:xfrm>
            <a:off x="8141072" y="3162920"/>
            <a:ext cx="215900" cy="393700"/>
          </a:xfrm>
          <a:prstGeom prst="rect">
            <a:avLst/>
          </a:prstGeom>
        </p:spPr>
      </p:pic>
      <p:pic>
        <p:nvPicPr>
          <p:cNvPr id="87" name="Image 165"/>
          <p:cNvPicPr>
            <a:picLocks noChangeAspect="1"/>
          </p:cNvPicPr>
          <p:nvPr/>
        </p:nvPicPr>
        <p:blipFill>
          <a:blip r:embed="rId85" cstate="print"/>
          <a:stretch>
            <a:fillRect/>
          </a:stretch>
        </p:blipFill>
        <p:spPr>
          <a:xfrm>
            <a:off x="7950572" y="3328020"/>
            <a:ext cx="139700" cy="342900"/>
          </a:xfrm>
          <a:prstGeom prst="rect">
            <a:avLst/>
          </a:prstGeom>
        </p:spPr>
      </p:pic>
      <p:pic>
        <p:nvPicPr>
          <p:cNvPr id="88" name="Image 166"/>
          <p:cNvPicPr>
            <a:picLocks noChangeAspect="1"/>
          </p:cNvPicPr>
          <p:nvPr/>
        </p:nvPicPr>
        <p:blipFill>
          <a:blip r:embed="rId86" cstate="print"/>
          <a:stretch>
            <a:fillRect/>
          </a:stretch>
        </p:blipFill>
        <p:spPr>
          <a:xfrm>
            <a:off x="7950572" y="3061320"/>
            <a:ext cx="152400" cy="139700"/>
          </a:xfrm>
          <a:prstGeom prst="rect">
            <a:avLst/>
          </a:prstGeom>
        </p:spPr>
      </p:pic>
      <p:pic>
        <p:nvPicPr>
          <p:cNvPr id="89" name="Image 167"/>
          <p:cNvPicPr>
            <a:picLocks noChangeAspect="1"/>
          </p:cNvPicPr>
          <p:nvPr/>
        </p:nvPicPr>
        <p:blipFill>
          <a:blip r:embed="rId87" cstate="print"/>
          <a:stretch>
            <a:fillRect/>
          </a:stretch>
        </p:blipFill>
        <p:spPr>
          <a:xfrm>
            <a:off x="7760072" y="3074020"/>
            <a:ext cx="495300" cy="482600"/>
          </a:xfrm>
          <a:prstGeom prst="rect">
            <a:avLst/>
          </a:prstGeom>
        </p:spPr>
      </p:pic>
      <p:sp>
        <p:nvSpPr>
          <p:cNvPr id="90" name="TextBox 1"/>
          <p:cNvSpPr txBox="1"/>
          <p:nvPr/>
        </p:nvSpPr>
        <p:spPr>
          <a:xfrm>
            <a:off x="2678214" y="485591"/>
            <a:ext cx="435127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rtlCol="0">
            <a:spAutoFit/>
          </a:bodyPr>
          <a:lstStyle/>
          <a:p>
            <a:pPr algn="ctr"/>
            <a:r>
              <a:rPr lang="en-US" altLang="zh-CN" sz="2700" b="1" dirty="0" smtClean="0">
                <a:solidFill>
                  <a:srgbClr val="7030A0"/>
                </a:solidFill>
                <a:effectLst>
                  <a:outerShdw blurRad="38100" dist="38100" dir="2700000" algn="tl">
                    <a:srgbClr val="000000">
                      <a:alpha val="43137"/>
                    </a:srgbClr>
                  </a:outerShdw>
                </a:effectLst>
              </a:rPr>
              <a:t>İŞVERENİN YÜKÜMLÜLÜĞÜ</a:t>
            </a:r>
          </a:p>
        </p:txBody>
      </p:sp>
      <p:sp>
        <p:nvSpPr>
          <p:cNvPr id="91" name="TextBox 2"/>
          <p:cNvSpPr txBox="1"/>
          <p:nvPr/>
        </p:nvSpPr>
        <p:spPr>
          <a:xfrm>
            <a:off x="467544" y="1844836"/>
            <a:ext cx="4421339" cy="2954655"/>
          </a:xfrm>
          <a:prstGeom prst="rect">
            <a:avLst/>
          </a:prstGeom>
          <a:noFill/>
        </p:spPr>
        <p:txBody>
          <a:bodyPr wrap="none" lIns="0" tIns="0" rIns="0" rtlCol="0">
            <a:spAutoFit/>
          </a:bodyPr>
          <a:lstStyle/>
          <a:p>
            <a:r>
              <a:rPr lang="en-US" altLang="zh-CN" sz="2700" b="1" dirty="0" err="1" smtClean="0">
                <a:solidFill>
                  <a:srgbClr val="0032CB"/>
                </a:solidFill>
                <a:latin typeface="Times New Roman"/>
              </a:rPr>
              <a:t>İşverenler</a:t>
            </a:r>
            <a:r>
              <a:rPr lang="en-US" altLang="zh-CN" sz="2700" b="1" dirty="0" smtClean="0">
                <a:solidFill>
                  <a:srgbClr val="0032CB"/>
                </a:solidFill>
                <a:latin typeface="Times New Roman"/>
              </a:rPr>
              <a:t>;</a:t>
            </a:r>
            <a:endParaRPr lang="tr-TR" altLang="zh-CN" sz="2700" b="1" dirty="0" smtClean="0">
              <a:solidFill>
                <a:srgbClr val="0032CB"/>
              </a:solidFill>
              <a:latin typeface="Times New Roman"/>
            </a:endParaRPr>
          </a:p>
          <a:p>
            <a:r>
              <a:rPr lang="en-US" altLang="zh-CN" sz="2700" dirty="0" err="1">
                <a:solidFill>
                  <a:srgbClr val="000000"/>
                </a:solidFill>
                <a:latin typeface="Times New Roman"/>
              </a:rPr>
              <a:t>İş</a:t>
            </a:r>
            <a:r>
              <a:rPr lang="en-US" altLang="zh-CN" sz="2700" dirty="0">
                <a:solidFill>
                  <a:srgbClr val="000000"/>
                </a:solidFill>
                <a:latin typeface="Times New Roman"/>
              </a:rPr>
              <a:t> </a:t>
            </a:r>
            <a:r>
              <a:rPr lang="en-US" altLang="zh-CN" sz="2700" dirty="0" err="1">
                <a:solidFill>
                  <a:srgbClr val="000000"/>
                </a:solidFill>
                <a:latin typeface="Times New Roman"/>
              </a:rPr>
              <a:t>Sağlığı</a:t>
            </a:r>
            <a:r>
              <a:rPr lang="en-US" altLang="zh-CN" sz="2700" dirty="0">
                <a:solidFill>
                  <a:srgbClr val="000000"/>
                </a:solidFill>
                <a:latin typeface="Times New Roman"/>
              </a:rPr>
              <a:t> ve </a:t>
            </a:r>
            <a:r>
              <a:rPr lang="en-US" altLang="zh-CN" sz="2700" dirty="0" err="1" smtClean="0">
                <a:solidFill>
                  <a:srgbClr val="000000"/>
                </a:solidFill>
                <a:latin typeface="Times New Roman"/>
              </a:rPr>
              <a:t>Güvenliği</a:t>
            </a:r>
            <a:r>
              <a:rPr lang="tr-TR" altLang="zh-CN" sz="2700" dirty="0" smtClean="0">
                <a:solidFill>
                  <a:srgbClr val="000000"/>
                </a:solidFill>
                <a:latin typeface="Times New Roman"/>
              </a:rPr>
              <a:t> </a:t>
            </a:r>
          </a:p>
          <a:p>
            <a:r>
              <a:rPr lang="en-US" altLang="zh-CN" sz="2700" dirty="0" err="1" smtClean="0">
                <a:solidFill>
                  <a:srgbClr val="000000"/>
                </a:solidFill>
                <a:latin typeface="Times New Roman"/>
              </a:rPr>
              <a:t>Kurullarınca</a:t>
            </a:r>
            <a:endParaRPr lang="en-US" altLang="zh-CN" sz="2700" dirty="0">
              <a:solidFill>
                <a:srgbClr val="000000"/>
              </a:solidFill>
              <a:latin typeface="Times New Roman"/>
            </a:endParaRPr>
          </a:p>
          <a:p>
            <a:r>
              <a:rPr lang="en-US" altLang="zh-CN" sz="2700" dirty="0" err="1">
                <a:solidFill>
                  <a:srgbClr val="000000"/>
                </a:solidFill>
                <a:latin typeface="Times New Roman"/>
              </a:rPr>
              <a:t>iş</a:t>
            </a:r>
            <a:r>
              <a:rPr lang="en-US" altLang="zh-CN" sz="2700" dirty="0">
                <a:solidFill>
                  <a:srgbClr val="000000"/>
                </a:solidFill>
                <a:latin typeface="Times New Roman"/>
              </a:rPr>
              <a:t> </a:t>
            </a:r>
            <a:r>
              <a:rPr lang="en-US" altLang="zh-CN" sz="2700" dirty="0" err="1">
                <a:solidFill>
                  <a:srgbClr val="000000"/>
                </a:solidFill>
                <a:latin typeface="Times New Roman"/>
              </a:rPr>
              <a:t>sağlığı</a:t>
            </a:r>
            <a:r>
              <a:rPr lang="en-US" altLang="zh-CN" sz="2700" dirty="0">
                <a:solidFill>
                  <a:srgbClr val="000000"/>
                </a:solidFill>
                <a:latin typeface="Times New Roman"/>
              </a:rPr>
              <a:t> ve </a:t>
            </a:r>
            <a:r>
              <a:rPr lang="en-US" altLang="zh-CN" sz="2700" dirty="0" err="1">
                <a:solidFill>
                  <a:srgbClr val="000000"/>
                </a:solidFill>
                <a:latin typeface="Times New Roman"/>
              </a:rPr>
              <a:t>güvenliği</a:t>
            </a:r>
            <a:endParaRPr lang="en-US" altLang="zh-CN" sz="2700" dirty="0">
              <a:solidFill>
                <a:srgbClr val="000000"/>
              </a:solidFill>
              <a:latin typeface="Times New Roman"/>
            </a:endParaRPr>
          </a:p>
          <a:p>
            <a:r>
              <a:rPr lang="en-US" altLang="zh-CN" sz="2700" dirty="0" err="1">
                <a:solidFill>
                  <a:srgbClr val="000000"/>
                </a:solidFill>
                <a:latin typeface="Times New Roman"/>
              </a:rPr>
              <a:t>mevzuatına</a:t>
            </a:r>
            <a:r>
              <a:rPr lang="en-US" altLang="zh-CN" sz="2700" dirty="0">
                <a:solidFill>
                  <a:srgbClr val="000000"/>
                </a:solidFill>
                <a:latin typeface="Times New Roman"/>
              </a:rPr>
              <a:t> </a:t>
            </a:r>
            <a:r>
              <a:rPr lang="en-US" altLang="zh-CN" sz="2700" dirty="0" err="1">
                <a:solidFill>
                  <a:srgbClr val="000000"/>
                </a:solidFill>
                <a:latin typeface="Times New Roman"/>
              </a:rPr>
              <a:t>uygun</a:t>
            </a:r>
            <a:endParaRPr lang="en-US" altLang="zh-CN" sz="2700" dirty="0">
              <a:solidFill>
                <a:srgbClr val="000000"/>
              </a:solidFill>
              <a:latin typeface="Times New Roman"/>
            </a:endParaRPr>
          </a:p>
          <a:p>
            <a:r>
              <a:rPr lang="en-US" altLang="zh-CN" sz="2700" dirty="0" err="1">
                <a:solidFill>
                  <a:srgbClr val="000000"/>
                </a:solidFill>
                <a:latin typeface="Times New Roman"/>
              </a:rPr>
              <a:t>olarak</a:t>
            </a:r>
            <a:r>
              <a:rPr lang="en-US" altLang="zh-CN" sz="2700" dirty="0">
                <a:solidFill>
                  <a:srgbClr val="000000"/>
                </a:solidFill>
                <a:latin typeface="Times New Roman"/>
              </a:rPr>
              <a:t> </a:t>
            </a:r>
            <a:r>
              <a:rPr lang="en-US" altLang="zh-CN" sz="2700" dirty="0" err="1">
                <a:solidFill>
                  <a:srgbClr val="000000"/>
                </a:solidFill>
                <a:latin typeface="Times New Roman"/>
              </a:rPr>
              <a:t>verilen</a:t>
            </a:r>
            <a:r>
              <a:rPr lang="en-US" altLang="zh-CN" sz="2700" dirty="0">
                <a:solidFill>
                  <a:srgbClr val="000000"/>
                </a:solidFill>
                <a:latin typeface="Times New Roman"/>
              </a:rPr>
              <a:t> </a:t>
            </a:r>
            <a:r>
              <a:rPr lang="en-US" altLang="zh-CN" sz="2700" dirty="0" err="1">
                <a:solidFill>
                  <a:srgbClr val="000000"/>
                </a:solidFill>
                <a:latin typeface="Times New Roman"/>
              </a:rPr>
              <a:t>kararları</a:t>
            </a:r>
            <a:endParaRPr lang="en-US" altLang="zh-CN" sz="2700" dirty="0">
              <a:solidFill>
                <a:srgbClr val="000000"/>
              </a:solidFill>
              <a:latin typeface="Times New Roman"/>
            </a:endParaRPr>
          </a:p>
          <a:p>
            <a:r>
              <a:rPr lang="tr-TR" altLang="zh-CN" sz="2700" b="1" dirty="0" err="1">
                <a:solidFill>
                  <a:srgbClr val="000000"/>
                </a:solidFill>
                <a:latin typeface="Times New Roman"/>
              </a:rPr>
              <a:t>u</a:t>
            </a:r>
            <a:r>
              <a:rPr lang="en-US" altLang="zh-CN" sz="2700" b="1" dirty="0" err="1" smtClean="0">
                <a:solidFill>
                  <a:srgbClr val="000000"/>
                </a:solidFill>
                <a:latin typeface="Times New Roman"/>
              </a:rPr>
              <a:t>ygulamakla</a:t>
            </a:r>
            <a:r>
              <a:rPr lang="tr-TR" altLang="zh-CN" sz="2700" b="1" dirty="0" smtClean="0">
                <a:solidFill>
                  <a:srgbClr val="000000"/>
                </a:solidFill>
                <a:latin typeface="Times New Roman"/>
              </a:rPr>
              <a:t> </a:t>
            </a:r>
            <a:r>
              <a:rPr lang="en-US" altLang="zh-CN" sz="2700" b="1" dirty="0" err="1" smtClean="0">
                <a:solidFill>
                  <a:srgbClr val="000000"/>
                </a:solidFill>
                <a:latin typeface="Times New Roman"/>
              </a:rPr>
              <a:t>yükümlüdürler</a:t>
            </a:r>
            <a:r>
              <a:rPr lang="en-US" altLang="zh-CN" sz="2700" b="1" dirty="0">
                <a:solidFill>
                  <a:srgbClr val="000000"/>
                </a:solidFill>
                <a:latin typeface="Times New Roman"/>
              </a:rPr>
              <a:t>. </a:t>
            </a:r>
          </a:p>
        </p:txBody>
      </p:sp>
      <p:sp>
        <p:nvSpPr>
          <p:cNvPr id="99" name="Altbilgi Yer Tutucusu 10"/>
          <p:cNvSpPr>
            <a:spLocks noGrp="1"/>
          </p:cNvSpPr>
          <p:nvPr>
            <p:ph type="ftr" sz="quarter" idx="11"/>
          </p:nvPr>
        </p:nvSpPr>
        <p:spPr>
          <a:xfrm>
            <a:off x="2581804" y="9899428"/>
            <a:ext cx="2392892" cy="568648"/>
          </a:xfrm>
        </p:spPr>
        <p:txBody>
          <a:bodyPr/>
          <a:lstStyle/>
          <a:p>
            <a:r>
              <a:rPr lang="tr-TR" altLang="zh-CN" smtClean="0"/>
              <a:t>Tahir ÇAYIR</a:t>
            </a:r>
            <a:endParaRPr lang="zh-CN" altLang="en-US"/>
          </a:p>
        </p:txBody>
      </p:sp>
      <p:sp>
        <p:nvSpPr>
          <p:cNvPr id="100" name="Slayt Numarası Yer Tutucusu 11"/>
          <p:cNvSpPr>
            <a:spLocks noGrp="1"/>
          </p:cNvSpPr>
          <p:nvPr>
            <p:ph type="sldNum" sz="quarter" idx="12"/>
          </p:nvPr>
        </p:nvSpPr>
        <p:spPr>
          <a:xfrm>
            <a:off x="5415492" y="9899428"/>
            <a:ext cx="1763183" cy="568648"/>
          </a:xfrm>
        </p:spPr>
        <p:txBody>
          <a:bodyPr/>
          <a:lstStyle/>
          <a:p>
            <a:fld id="{4D8BF1C4-787E-4645-B477-D39B27728430}" type="slidenum">
              <a:rPr lang="zh-CN" altLang="en-US" smtClean="0"/>
              <a:pPr/>
              <a:t>144</a:t>
            </a:fld>
            <a:endParaRPr lang="zh-CN" altLang="en-US"/>
          </a:p>
        </p:txBody>
      </p:sp>
      <p:sp>
        <p:nvSpPr>
          <p:cNvPr id="101" name="Veri Yer Tutucusu 12"/>
          <p:cNvSpPr>
            <a:spLocks noGrp="1"/>
          </p:cNvSpPr>
          <p:nvPr>
            <p:ph type="dt" sz="half" idx="10"/>
          </p:nvPr>
        </p:nvSpPr>
        <p:spPr>
          <a:xfrm>
            <a:off x="377825" y="9899428"/>
            <a:ext cx="1763183" cy="568648"/>
          </a:xfrm>
        </p:spPr>
        <p:txBody>
          <a:bodyPr/>
          <a:lstStyle/>
          <a:p>
            <a:r>
              <a:rPr lang="tr-TR" altLang="zh-CN" smtClean="0"/>
              <a:t>2019/1/3</a:t>
            </a:r>
            <a:endParaRPr lang="zh-CN" altLang="en-US"/>
          </a:p>
        </p:txBody>
      </p:sp>
      <p:sp>
        <p:nvSpPr>
          <p:cNvPr id="102" name="Dikdörtgen 101"/>
          <p:cNvSpPr/>
          <p:nvPr/>
        </p:nvSpPr>
        <p:spPr>
          <a:xfrm>
            <a:off x="1777310" y="5277366"/>
            <a:ext cx="5493812" cy="369332"/>
          </a:xfrm>
          <a:prstGeom prst="rect">
            <a:avLst/>
          </a:prstGeom>
        </p:spPr>
        <p:txBody>
          <a:bodyPr wrap="none">
            <a:spAutoFit/>
          </a:bodyPr>
          <a:lstStyle/>
          <a:p>
            <a:r>
              <a:rPr lang="tr-TR" altLang="zh-CN" b="1" dirty="0" smtClean="0">
                <a:solidFill>
                  <a:srgbClr val="FF0000"/>
                </a:solidFill>
                <a:latin typeface="Times New Roman"/>
              </a:rPr>
              <a:t>6331 Sayılı İş Sağlığı ve Güvenliği Kanunu</a:t>
            </a:r>
            <a:r>
              <a:rPr lang="en-US" altLang="zh-CN" b="1" dirty="0" smtClean="0">
                <a:solidFill>
                  <a:srgbClr val="FF0000"/>
                </a:solidFill>
                <a:latin typeface="Times New Roman"/>
              </a:rPr>
              <a:t> </a:t>
            </a:r>
            <a:r>
              <a:rPr lang="en-US" altLang="zh-CN" b="1" dirty="0" err="1">
                <a:solidFill>
                  <a:srgbClr val="FF0000"/>
                </a:solidFill>
                <a:latin typeface="Times New Roman"/>
              </a:rPr>
              <a:t>Madde</a:t>
            </a:r>
            <a:r>
              <a:rPr lang="en-US" altLang="zh-CN" b="1" dirty="0">
                <a:solidFill>
                  <a:srgbClr val="FF0000"/>
                </a:solidFill>
                <a:latin typeface="Times New Roman"/>
              </a:rPr>
              <a:t>: </a:t>
            </a:r>
            <a:r>
              <a:rPr lang="tr-TR" altLang="zh-CN" b="1" dirty="0" smtClean="0">
                <a:solidFill>
                  <a:srgbClr val="FF0000"/>
                </a:solidFill>
                <a:latin typeface="Times New Roman"/>
              </a:rPr>
              <a:t>22</a:t>
            </a:r>
            <a:endParaRPr lang="en-US" altLang="zh-CN" b="1" dirty="0">
              <a:solidFill>
                <a:srgbClr val="FF0000"/>
              </a:solidFill>
              <a:latin typeface="Times New Roman"/>
            </a:endParaRPr>
          </a:p>
        </p:txBody>
      </p:sp>
    </p:spTree>
    <p:extLst>
      <p:ext uri="{BB962C8B-B14F-4D97-AF65-F5344CB8AC3E}">
        <p14:creationId xmlns:p14="http://schemas.microsoft.com/office/powerpoint/2010/main" val="27209732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
          <p:cNvSpPr/>
          <p:nvPr/>
        </p:nvSpPr>
        <p:spPr>
          <a:xfrm>
            <a:off x="5220072" y="2708920"/>
            <a:ext cx="3349253" cy="3349221"/>
          </a:xfrm>
          <a:prstGeom prst="rect">
            <a:avLst/>
          </a:prstGeom>
          <a:blipFill>
            <a:blip r:embed="rId2" cstate="print"/>
            <a:stretch>
              <a:fillRect/>
            </a:stretch>
          </a:blipFill>
        </p:spPr>
        <p:txBody>
          <a:bodyPr wrap="square" lIns="0" tIns="0" rIns="0" bIns="0" rtlCol="0"/>
          <a:lstStyle/>
          <a:p>
            <a:endParaRPr/>
          </a:p>
        </p:txBody>
      </p:sp>
      <p:sp>
        <p:nvSpPr>
          <p:cNvPr id="6" name="5 Metin kutusu"/>
          <p:cNvSpPr txBox="1"/>
          <p:nvPr/>
        </p:nvSpPr>
        <p:spPr>
          <a:xfrm>
            <a:off x="1918823" y="409764"/>
            <a:ext cx="4824536"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800" b="1" spc="-5" dirty="0" smtClean="0">
                <a:solidFill>
                  <a:srgbClr val="002060"/>
                </a:solidFill>
              </a:rPr>
              <a:t>Ç</a:t>
            </a:r>
            <a:r>
              <a:rPr lang="tr-TR" sz="2800" b="1" dirty="0" smtClean="0">
                <a:solidFill>
                  <a:srgbClr val="002060"/>
                </a:solidFill>
              </a:rPr>
              <a:t>A</a:t>
            </a:r>
            <a:r>
              <a:rPr lang="tr-TR" sz="2800" b="1" spc="-5" dirty="0" smtClean="0">
                <a:solidFill>
                  <a:srgbClr val="002060"/>
                </a:solidFill>
              </a:rPr>
              <a:t>LIŞ</a:t>
            </a:r>
            <a:r>
              <a:rPr lang="tr-TR" sz="2800" b="1" dirty="0" smtClean="0">
                <a:solidFill>
                  <a:srgbClr val="002060"/>
                </a:solidFill>
              </a:rPr>
              <a:t>A</a:t>
            </a:r>
            <a:r>
              <a:rPr lang="tr-TR" sz="2800" b="1" spc="-5" dirty="0" smtClean="0">
                <a:solidFill>
                  <a:srgbClr val="002060"/>
                </a:solidFill>
              </a:rPr>
              <a:t>N</a:t>
            </a:r>
            <a:r>
              <a:rPr lang="tr-TR" sz="2800" b="1" dirty="0" smtClean="0">
                <a:solidFill>
                  <a:srgbClr val="002060"/>
                </a:solidFill>
              </a:rPr>
              <a:t>L</a:t>
            </a:r>
            <a:r>
              <a:rPr lang="tr-TR" sz="2800" b="1" spc="-5" dirty="0" smtClean="0">
                <a:solidFill>
                  <a:srgbClr val="002060"/>
                </a:solidFill>
              </a:rPr>
              <a:t>ARIN</a:t>
            </a:r>
            <a:r>
              <a:rPr lang="tr-TR" sz="2800" b="1" spc="-30" dirty="0" smtClean="0">
                <a:solidFill>
                  <a:srgbClr val="002060"/>
                </a:solidFill>
              </a:rPr>
              <a:t> </a:t>
            </a:r>
            <a:r>
              <a:rPr lang="tr-TR" sz="2800" b="1" spc="-5" dirty="0" smtClean="0">
                <a:solidFill>
                  <a:srgbClr val="002060"/>
                </a:solidFill>
              </a:rPr>
              <a:t>YÜKÜ</a:t>
            </a:r>
            <a:r>
              <a:rPr lang="tr-TR" sz="2800" b="1" dirty="0" smtClean="0">
                <a:solidFill>
                  <a:srgbClr val="002060"/>
                </a:solidFill>
              </a:rPr>
              <a:t>M</a:t>
            </a:r>
            <a:r>
              <a:rPr lang="tr-TR" sz="2800" b="1" spc="-5" dirty="0" smtClean="0">
                <a:solidFill>
                  <a:srgbClr val="002060"/>
                </a:solidFill>
              </a:rPr>
              <a:t>LÜLÜĞÜ</a:t>
            </a:r>
            <a:endParaRPr lang="tr-TR" sz="2800" b="1" dirty="0">
              <a:solidFill>
                <a:srgbClr val="002060"/>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9" name="object 2"/>
          <p:cNvSpPr txBox="1"/>
          <p:nvPr/>
        </p:nvSpPr>
        <p:spPr>
          <a:xfrm>
            <a:off x="307975" y="2276872"/>
            <a:ext cx="5560169" cy="2880789"/>
          </a:xfrm>
          <a:prstGeom prst="rect">
            <a:avLst/>
          </a:prstGeom>
        </p:spPr>
        <p:txBody>
          <a:bodyPr vert="horz" wrap="square" lIns="0" tIns="0" rIns="0" bIns="0" rtlCol="0">
            <a:spAutoFit/>
          </a:bodyPr>
          <a:lstStyle/>
          <a:p>
            <a:pPr marL="12700">
              <a:lnSpc>
                <a:spcPct val="100000"/>
              </a:lnSpc>
            </a:pPr>
            <a:r>
              <a:rPr sz="2400" dirty="0">
                <a:latin typeface="Trebuchet MS"/>
                <a:cs typeface="Trebuchet MS"/>
              </a:rPr>
              <a:t>Çalışanlar</a:t>
            </a:r>
            <a:r>
              <a:rPr sz="2400" spc="35" dirty="0">
                <a:latin typeface="Trebuchet MS"/>
                <a:cs typeface="Trebuchet MS"/>
              </a:rPr>
              <a:t> </a:t>
            </a:r>
            <a:r>
              <a:rPr sz="2400" dirty="0">
                <a:latin typeface="Trebuchet MS"/>
                <a:cs typeface="Trebuchet MS"/>
              </a:rPr>
              <a:t>sağlık ve</a:t>
            </a:r>
            <a:r>
              <a:rPr sz="2400" spc="15" dirty="0">
                <a:latin typeface="Trebuchet MS"/>
                <a:cs typeface="Trebuchet MS"/>
              </a:rPr>
              <a:t> </a:t>
            </a:r>
            <a:r>
              <a:rPr sz="2400" dirty="0">
                <a:latin typeface="Trebuchet MS"/>
                <a:cs typeface="Trebuchet MS"/>
              </a:rPr>
              <a:t>g</a:t>
            </a:r>
            <a:r>
              <a:rPr sz="2400" spc="-10" dirty="0">
                <a:latin typeface="Trebuchet MS"/>
                <a:cs typeface="Trebuchet MS"/>
              </a:rPr>
              <a:t>ü</a:t>
            </a:r>
            <a:r>
              <a:rPr sz="2400" dirty="0">
                <a:latin typeface="Trebuchet MS"/>
                <a:cs typeface="Trebuchet MS"/>
              </a:rPr>
              <a:t>venli</a:t>
            </a:r>
            <a:r>
              <a:rPr sz="2400" spc="-10" dirty="0">
                <a:latin typeface="Trebuchet MS"/>
                <a:cs typeface="Trebuchet MS"/>
              </a:rPr>
              <a:t>ğ</a:t>
            </a:r>
            <a:r>
              <a:rPr sz="2400" dirty="0">
                <a:latin typeface="Trebuchet MS"/>
                <a:cs typeface="Trebuchet MS"/>
              </a:rPr>
              <a:t>in</a:t>
            </a:r>
          </a:p>
          <a:p>
            <a:pPr marL="12700" marR="5080">
              <a:lnSpc>
                <a:spcPct val="170000"/>
              </a:lnSpc>
            </a:pPr>
            <a:r>
              <a:rPr sz="2400" dirty="0">
                <a:latin typeface="Trebuchet MS"/>
                <a:cs typeface="Trebuchet MS"/>
              </a:rPr>
              <a:t>korunması</a:t>
            </a:r>
            <a:r>
              <a:rPr sz="2400" spc="15" dirty="0">
                <a:latin typeface="Trebuchet MS"/>
                <a:cs typeface="Trebuchet MS"/>
              </a:rPr>
              <a:t> </a:t>
            </a:r>
            <a:r>
              <a:rPr sz="2400" dirty="0">
                <a:latin typeface="Trebuchet MS"/>
                <a:cs typeface="Trebuchet MS"/>
              </a:rPr>
              <a:t>ve</a:t>
            </a:r>
            <a:r>
              <a:rPr sz="2400" spc="5" dirty="0">
                <a:latin typeface="Trebuchet MS"/>
                <a:cs typeface="Trebuchet MS"/>
              </a:rPr>
              <a:t> </a:t>
            </a:r>
            <a:r>
              <a:rPr sz="2400" dirty="0">
                <a:latin typeface="Trebuchet MS"/>
                <a:cs typeface="Trebuchet MS"/>
              </a:rPr>
              <a:t>geliştirilmesi amacıyla</a:t>
            </a:r>
            <a:r>
              <a:rPr sz="2400" spc="15" dirty="0">
                <a:latin typeface="Trebuchet MS"/>
                <a:cs typeface="Trebuchet MS"/>
              </a:rPr>
              <a:t> </a:t>
            </a:r>
            <a:r>
              <a:rPr sz="2400" dirty="0">
                <a:latin typeface="Trebuchet MS"/>
                <a:cs typeface="Trebuchet MS"/>
              </a:rPr>
              <a:t>iş</a:t>
            </a:r>
            <a:r>
              <a:rPr sz="2400" spc="5" dirty="0">
                <a:latin typeface="Trebuchet MS"/>
                <a:cs typeface="Trebuchet MS"/>
              </a:rPr>
              <a:t> </a:t>
            </a:r>
            <a:r>
              <a:rPr sz="2400" dirty="0">
                <a:latin typeface="Trebuchet MS"/>
                <a:cs typeface="Trebuchet MS"/>
              </a:rPr>
              <a:t>sağlı</a:t>
            </a:r>
            <a:r>
              <a:rPr sz="2400" spc="-10" dirty="0">
                <a:latin typeface="Trebuchet MS"/>
                <a:cs typeface="Trebuchet MS"/>
              </a:rPr>
              <a:t>ğ</a:t>
            </a:r>
            <a:r>
              <a:rPr sz="2400" dirty="0">
                <a:latin typeface="Trebuchet MS"/>
                <a:cs typeface="Trebuchet MS"/>
              </a:rPr>
              <a:t>ı</a:t>
            </a:r>
            <a:r>
              <a:rPr sz="2400" spc="15" dirty="0">
                <a:latin typeface="Trebuchet MS"/>
                <a:cs typeface="Trebuchet MS"/>
              </a:rPr>
              <a:t> </a:t>
            </a:r>
            <a:r>
              <a:rPr sz="2400" dirty="0">
                <a:latin typeface="Trebuchet MS"/>
                <a:cs typeface="Trebuchet MS"/>
              </a:rPr>
              <a:t>ve</a:t>
            </a:r>
            <a:r>
              <a:rPr sz="2400" spc="15" dirty="0">
                <a:latin typeface="Trebuchet MS"/>
                <a:cs typeface="Trebuchet MS"/>
              </a:rPr>
              <a:t> </a:t>
            </a:r>
            <a:r>
              <a:rPr sz="2400" dirty="0">
                <a:latin typeface="Trebuchet MS"/>
                <a:cs typeface="Trebuchet MS"/>
              </a:rPr>
              <a:t>g</a:t>
            </a:r>
            <a:r>
              <a:rPr sz="2400" spc="-10" dirty="0">
                <a:latin typeface="Trebuchet MS"/>
                <a:cs typeface="Trebuchet MS"/>
              </a:rPr>
              <a:t>ü</a:t>
            </a:r>
            <a:r>
              <a:rPr sz="2400" dirty="0">
                <a:latin typeface="Trebuchet MS"/>
                <a:cs typeface="Trebuchet MS"/>
              </a:rPr>
              <a:t>venli</a:t>
            </a:r>
            <a:r>
              <a:rPr sz="2400" spc="-10" dirty="0">
                <a:latin typeface="Trebuchet MS"/>
                <a:cs typeface="Trebuchet MS"/>
              </a:rPr>
              <a:t>ğ</a:t>
            </a:r>
            <a:r>
              <a:rPr sz="2400" dirty="0">
                <a:latin typeface="Trebuchet MS"/>
                <a:cs typeface="Trebuchet MS"/>
              </a:rPr>
              <a:t>i kurullarınca</a:t>
            </a:r>
            <a:r>
              <a:rPr sz="2400" spc="40" dirty="0">
                <a:latin typeface="Trebuchet MS"/>
                <a:cs typeface="Trebuchet MS"/>
              </a:rPr>
              <a:t> </a:t>
            </a:r>
            <a:r>
              <a:rPr sz="2400" dirty="0">
                <a:latin typeface="Trebuchet MS"/>
                <a:cs typeface="Trebuchet MS"/>
              </a:rPr>
              <a:t>kon</a:t>
            </a:r>
            <a:r>
              <a:rPr sz="2400" spc="-10" dirty="0">
                <a:latin typeface="Trebuchet MS"/>
                <a:cs typeface="Trebuchet MS"/>
              </a:rPr>
              <a:t>u</a:t>
            </a:r>
            <a:r>
              <a:rPr sz="2400" dirty="0">
                <a:latin typeface="Trebuchet MS"/>
                <a:cs typeface="Trebuchet MS"/>
              </a:rPr>
              <a:t>lan</a:t>
            </a:r>
            <a:r>
              <a:rPr sz="2400" spc="25" dirty="0">
                <a:latin typeface="Trebuchet MS"/>
                <a:cs typeface="Trebuchet MS"/>
              </a:rPr>
              <a:t> </a:t>
            </a:r>
            <a:r>
              <a:rPr sz="2400" b="1" dirty="0">
                <a:solidFill>
                  <a:srgbClr val="0033CC"/>
                </a:solidFill>
                <a:latin typeface="Trebuchet MS"/>
                <a:cs typeface="Trebuchet MS"/>
              </a:rPr>
              <a:t>ku</a:t>
            </a:r>
            <a:r>
              <a:rPr sz="2400" b="1" spc="-75" dirty="0">
                <a:solidFill>
                  <a:srgbClr val="0033CC"/>
                </a:solidFill>
                <a:latin typeface="Trebuchet MS"/>
                <a:cs typeface="Trebuchet MS"/>
              </a:rPr>
              <a:t>r</a:t>
            </a:r>
            <a:r>
              <a:rPr sz="2400" b="1" spc="-5" dirty="0">
                <a:solidFill>
                  <a:srgbClr val="0033CC"/>
                </a:solidFill>
                <a:latin typeface="Trebuchet MS"/>
                <a:cs typeface="Trebuchet MS"/>
              </a:rPr>
              <a:t>all</a:t>
            </a:r>
            <a:r>
              <a:rPr sz="2400" b="1" dirty="0">
                <a:solidFill>
                  <a:srgbClr val="0033CC"/>
                </a:solidFill>
                <a:latin typeface="Trebuchet MS"/>
                <a:cs typeface="Trebuchet MS"/>
              </a:rPr>
              <a:t>a</a:t>
            </a:r>
            <a:r>
              <a:rPr sz="2400" b="1" spc="-285" dirty="0">
                <a:solidFill>
                  <a:srgbClr val="0033CC"/>
                </a:solidFill>
                <a:latin typeface="Trebuchet MS"/>
                <a:cs typeface="Trebuchet MS"/>
              </a:rPr>
              <a:t>r</a:t>
            </a:r>
            <a:r>
              <a:rPr sz="2400" b="1" dirty="0">
                <a:solidFill>
                  <a:srgbClr val="0033CC"/>
                </a:solidFill>
                <a:latin typeface="Trebuchet MS"/>
                <a:cs typeface="Trebuchet MS"/>
              </a:rPr>
              <a:t>, </a:t>
            </a:r>
            <a:r>
              <a:rPr sz="2400" b="1" spc="-5" dirty="0">
                <a:solidFill>
                  <a:srgbClr val="0033CC"/>
                </a:solidFill>
                <a:latin typeface="Trebuchet MS"/>
                <a:cs typeface="Trebuchet MS"/>
              </a:rPr>
              <a:t>y</a:t>
            </a:r>
            <a:r>
              <a:rPr sz="2400" b="1" dirty="0">
                <a:solidFill>
                  <a:srgbClr val="0033CC"/>
                </a:solidFill>
                <a:latin typeface="Trebuchet MS"/>
                <a:cs typeface="Trebuchet MS"/>
              </a:rPr>
              <a:t>a</a:t>
            </a:r>
            <a:r>
              <a:rPr sz="2400" b="1" spc="-5" dirty="0">
                <a:solidFill>
                  <a:srgbClr val="0033CC"/>
                </a:solidFill>
                <a:latin typeface="Trebuchet MS"/>
                <a:cs typeface="Trebuchet MS"/>
              </a:rPr>
              <a:t>sa</a:t>
            </a:r>
            <a:r>
              <a:rPr sz="2400" b="1" dirty="0">
                <a:solidFill>
                  <a:srgbClr val="0033CC"/>
                </a:solidFill>
                <a:latin typeface="Trebuchet MS"/>
                <a:cs typeface="Trebuchet MS"/>
              </a:rPr>
              <a:t>klar</a:t>
            </a:r>
            <a:r>
              <a:rPr sz="2400" b="1" spc="-20" dirty="0">
                <a:solidFill>
                  <a:srgbClr val="0033CC"/>
                </a:solidFill>
                <a:latin typeface="Trebuchet MS"/>
                <a:cs typeface="Trebuchet MS"/>
              </a:rPr>
              <a:t> </a:t>
            </a:r>
            <a:r>
              <a:rPr sz="2400" b="1" dirty="0">
                <a:latin typeface="Trebuchet MS"/>
                <a:cs typeface="Trebuchet MS"/>
              </a:rPr>
              <a:t>ile </a:t>
            </a:r>
            <a:r>
              <a:rPr sz="2400" b="1" dirty="0">
                <a:solidFill>
                  <a:srgbClr val="0033CC"/>
                </a:solidFill>
                <a:latin typeface="Trebuchet MS"/>
                <a:cs typeface="Trebuchet MS"/>
              </a:rPr>
              <a:t>alına</a:t>
            </a:r>
            <a:r>
              <a:rPr sz="2400" b="1" spc="-5" dirty="0">
                <a:solidFill>
                  <a:srgbClr val="0033CC"/>
                </a:solidFill>
                <a:latin typeface="Trebuchet MS"/>
                <a:cs typeface="Trebuchet MS"/>
              </a:rPr>
              <a:t>n</a:t>
            </a:r>
            <a:r>
              <a:rPr sz="2400" b="1" spc="-30" dirty="0">
                <a:solidFill>
                  <a:srgbClr val="0033CC"/>
                </a:solidFill>
                <a:latin typeface="Trebuchet MS"/>
                <a:cs typeface="Trebuchet MS"/>
              </a:rPr>
              <a:t> </a:t>
            </a:r>
            <a:r>
              <a:rPr sz="2400" b="1" spc="-75" dirty="0">
                <a:solidFill>
                  <a:srgbClr val="0033CC"/>
                </a:solidFill>
                <a:latin typeface="Trebuchet MS"/>
                <a:cs typeface="Trebuchet MS"/>
              </a:rPr>
              <a:t>k</a:t>
            </a:r>
            <a:r>
              <a:rPr sz="2400" b="1" spc="-5" dirty="0">
                <a:solidFill>
                  <a:srgbClr val="0033CC"/>
                </a:solidFill>
                <a:latin typeface="Trebuchet MS"/>
                <a:cs typeface="Trebuchet MS"/>
              </a:rPr>
              <a:t>a</a:t>
            </a:r>
            <a:r>
              <a:rPr sz="2400" b="1" spc="-80" dirty="0">
                <a:solidFill>
                  <a:srgbClr val="0033CC"/>
                </a:solidFill>
                <a:latin typeface="Trebuchet MS"/>
                <a:cs typeface="Trebuchet MS"/>
              </a:rPr>
              <a:t>r</a:t>
            </a:r>
            <a:r>
              <a:rPr sz="2400" b="1" spc="-5" dirty="0">
                <a:solidFill>
                  <a:srgbClr val="0033CC"/>
                </a:solidFill>
                <a:latin typeface="Trebuchet MS"/>
                <a:cs typeface="Trebuchet MS"/>
              </a:rPr>
              <a:t>ar</a:t>
            </a:r>
            <a:r>
              <a:rPr sz="2400" b="1" spc="-15" dirty="0">
                <a:solidFill>
                  <a:srgbClr val="0033CC"/>
                </a:solidFill>
                <a:latin typeface="Trebuchet MS"/>
                <a:cs typeface="Trebuchet MS"/>
              </a:rPr>
              <a:t> </a:t>
            </a:r>
            <a:r>
              <a:rPr sz="2400" b="1" spc="-5" dirty="0">
                <a:latin typeface="Trebuchet MS"/>
                <a:cs typeface="Trebuchet MS"/>
              </a:rPr>
              <a:t>ve</a:t>
            </a:r>
            <a:r>
              <a:rPr sz="2400" b="1" dirty="0">
                <a:latin typeface="Trebuchet MS"/>
                <a:cs typeface="Trebuchet MS"/>
              </a:rPr>
              <a:t> </a:t>
            </a:r>
            <a:r>
              <a:rPr sz="2400" b="1" spc="-10" dirty="0">
                <a:solidFill>
                  <a:srgbClr val="0033CC"/>
                </a:solidFill>
                <a:latin typeface="Trebuchet MS"/>
                <a:cs typeface="Trebuchet MS"/>
              </a:rPr>
              <a:t>tedb</a:t>
            </a:r>
            <a:r>
              <a:rPr sz="2400" b="1" spc="-5" dirty="0">
                <a:solidFill>
                  <a:srgbClr val="0033CC"/>
                </a:solidFill>
                <a:latin typeface="Trebuchet MS"/>
                <a:cs typeface="Trebuchet MS"/>
              </a:rPr>
              <a:t>irler</a:t>
            </a:r>
            <a:r>
              <a:rPr sz="2400" b="1" dirty="0">
                <a:solidFill>
                  <a:srgbClr val="0033CC"/>
                </a:solidFill>
                <a:latin typeface="Trebuchet MS"/>
                <a:cs typeface="Trebuchet MS"/>
              </a:rPr>
              <a:t>e </a:t>
            </a:r>
            <a:r>
              <a:rPr sz="2400" b="1" spc="-5" dirty="0">
                <a:solidFill>
                  <a:srgbClr val="C00000"/>
                </a:solidFill>
                <a:latin typeface="Trebuchet MS"/>
                <a:cs typeface="Trebuchet MS"/>
              </a:rPr>
              <a:t>uymak </a:t>
            </a:r>
            <a:r>
              <a:rPr sz="2400" b="1" dirty="0">
                <a:solidFill>
                  <a:srgbClr val="C00000"/>
                </a:solidFill>
                <a:latin typeface="Trebuchet MS"/>
                <a:cs typeface="Trebuchet MS"/>
              </a:rPr>
              <a:t>zorun</a:t>
            </a:r>
            <a:r>
              <a:rPr sz="2400" b="1" spc="-10" dirty="0">
                <a:solidFill>
                  <a:srgbClr val="C00000"/>
                </a:solidFill>
                <a:latin typeface="Trebuchet MS"/>
                <a:cs typeface="Trebuchet MS"/>
              </a:rPr>
              <a:t>d</a:t>
            </a:r>
            <a:r>
              <a:rPr sz="2400" b="1" dirty="0">
                <a:solidFill>
                  <a:srgbClr val="C00000"/>
                </a:solidFill>
                <a:latin typeface="Trebuchet MS"/>
                <a:cs typeface="Trebuchet MS"/>
              </a:rPr>
              <a:t>adırla</a:t>
            </a:r>
            <a:r>
              <a:rPr sz="2400" b="1" spc="-290" dirty="0">
                <a:solidFill>
                  <a:srgbClr val="C00000"/>
                </a:solidFill>
                <a:latin typeface="Trebuchet MS"/>
                <a:cs typeface="Trebuchet MS"/>
              </a:rPr>
              <a:t>r</a:t>
            </a:r>
            <a:r>
              <a:rPr sz="2400" b="1" dirty="0">
                <a:solidFill>
                  <a:srgbClr val="C00000"/>
                </a:solidFill>
                <a:latin typeface="Trebuchet MS"/>
                <a:cs typeface="Trebuchet MS"/>
              </a:rPr>
              <a:t>.</a:t>
            </a:r>
            <a:endParaRPr sz="2400" dirty="0">
              <a:latin typeface="Trebuchet MS"/>
              <a:cs typeface="Trebuchet MS"/>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9" name="object 2"/>
          <p:cNvSpPr txBox="1"/>
          <p:nvPr/>
        </p:nvSpPr>
        <p:spPr>
          <a:xfrm>
            <a:off x="309400" y="1412776"/>
            <a:ext cx="8367056" cy="1594154"/>
          </a:xfrm>
          <a:prstGeom prst="rect">
            <a:avLst/>
          </a:prstGeom>
        </p:spPr>
        <p:txBody>
          <a:bodyPr vert="horz" wrap="square" lIns="0" tIns="0" rIns="0" bIns="0" rtlCol="0">
            <a:spAutoFit/>
          </a:bodyPr>
          <a:lstStyle/>
          <a:p>
            <a:pPr marL="12700" marR="5080" algn="ctr">
              <a:lnSpc>
                <a:spcPct val="150000"/>
              </a:lnSpc>
            </a:pPr>
            <a:r>
              <a:rPr sz="2400" spc="-80" dirty="0">
                <a:latin typeface="Trebuchet MS"/>
                <a:cs typeface="Trebuchet MS"/>
              </a:rPr>
              <a:t>K</a:t>
            </a:r>
            <a:r>
              <a:rPr sz="2400" dirty="0">
                <a:latin typeface="Trebuchet MS"/>
                <a:cs typeface="Trebuchet MS"/>
              </a:rPr>
              <a:t>urul</a:t>
            </a:r>
            <a:r>
              <a:rPr sz="2400" spc="-10" dirty="0">
                <a:latin typeface="Trebuchet MS"/>
                <a:cs typeface="Trebuchet MS"/>
              </a:rPr>
              <a:t>l</a:t>
            </a:r>
            <a:r>
              <a:rPr sz="2400" dirty="0">
                <a:latin typeface="Trebuchet MS"/>
                <a:cs typeface="Trebuchet MS"/>
              </a:rPr>
              <a:t>ar</a:t>
            </a:r>
            <a:r>
              <a:rPr sz="2400" spc="30" dirty="0">
                <a:latin typeface="Trebuchet MS"/>
                <a:cs typeface="Trebuchet MS"/>
              </a:rPr>
              <a:t> </a:t>
            </a:r>
            <a:r>
              <a:rPr sz="2400" dirty="0">
                <a:latin typeface="Trebuchet MS"/>
                <a:cs typeface="Trebuchet MS"/>
              </a:rPr>
              <a:t>tarafı</a:t>
            </a:r>
            <a:r>
              <a:rPr sz="2400" spc="-10" dirty="0">
                <a:latin typeface="Trebuchet MS"/>
                <a:cs typeface="Trebuchet MS"/>
              </a:rPr>
              <a:t>n</a:t>
            </a:r>
            <a:r>
              <a:rPr sz="2400" dirty="0">
                <a:latin typeface="Trebuchet MS"/>
                <a:cs typeface="Trebuchet MS"/>
              </a:rPr>
              <a:t>d</a:t>
            </a:r>
            <a:r>
              <a:rPr sz="2400" spc="-10" dirty="0">
                <a:latin typeface="Trebuchet MS"/>
                <a:cs typeface="Trebuchet MS"/>
              </a:rPr>
              <a:t>a</a:t>
            </a:r>
            <a:r>
              <a:rPr sz="2400" dirty="0">
                <a:latin typeface="Trebuchet MS"/>
                <a:cs typeface="Trebuchet MS"/>
              </a:rPr>
              <a:t>n</a:t>
            </a:r>
            <a:r>
              <a:rPr sz="2400" spc="25" dirty="0">
                <a:latin typeface="Trebuchet MS"/>
                <a:cs typeface="Trebuchet MS"/>
              </a:rPr>
              <a:t> </a:t>
            </a:r>
            <a:r>
              <a:rPr sz="2400" dirty="0">
                <a:latin typeface="Trebuchet MS"/>
                <a:cs typeface="Trebuchet MS"/>
              </a:rPr>
              <a:t>alın</a:t>
            </a:r>
            <a:r>
              <a:rPr sz="2400" spc="-10" dirty="0">
                <a:latin typeface="Trebuchet MS"/>
                <a:cs typeface="Trebuchet MS"/>
              </a:rPr>
              <a:t>a</a:t>
            </a:r>
            <a:r>
              <a:rPr sz="2400" dirty="0">
                <a:latin typeface="Trebuchet MS"/>
                <a:cs typeface="Trebuchet MS"/>
              </a:rPr>
              <a:t>n </a:t>
            </a:r>
            <a:r>
              <a:rPr sz="2400" spc="-5" dirty="0">
                <a:latin typeface="Trebuchet MS"/>
                <a:cs typeface="Trebuchet MS"/>
              </a:rPr>
              <a:t>kara</a:t>
            </a:r>
            <a:r>
              <a:rPr sz="2400" spc="5" dirty="0">
                <a:latin typeface="Trebuchet MS"/>
                <a:cs typeface="Trebuchet MS"/>
              </a:rPr>
              <a:t>r</a:t>
            </a:r>
            <a:r>
              <a:rPr sz="2400" dirty="0">
                <a:latin typeface="Trebuchet MS"/>
                <a:cs typeface="Trebuchet MS"/>
              </a:rPr>
              <a:t>lar</a:t>
            </a:r>
            <a:r>
              <a:rPr sz="2400" spc="20" dirty="0">
                <a:latin typeface="Trebuchet MS"/>
                <a:cs typeface="Trebuchet MS"/>
              </a:rPr>
              <a:t> </a:t>
            </a:r>
            <a:r>
              <a:rPr sz="2400" dirty="0">
                <a:latin typeface="Trebuchet MS"/>
                <a:cs typeface="Trebuchet MS"/>
              </a:rPr>
              <a:t>veya</a:t>
            </a:r>
            <a:r>
              <a:rPr sz="2400" spc="5" dirty="0">
                <a:latin typeface="Trebuchet MS"/>
                <a:cs typeface="Trebuchet MS"/>
              </a:rPr>
              <a:t> </a:t>
            </a:r>
            <a:r>
              <a:rPr sz="2400" spc="-5" dirty="0">
                <a:latin typeface="Trebuchet MS"/>
                <a:cs typeface="Trebuchet MS"/>
              </a:rPr>
              <a:t>uygulama</a:t>
            </a:r>
            <a:r>
              <a:rPr sz="2400" spc="-10" dirty="0">
                <a:latin typeface="Trebuchet MS"/>
                <a:cs typeface="Trebuchet MS"/>
              </a:rPr>
              <a:t>d</a:t>
            </a:r>
            <a:r>
              <a:rPr sz="2400" dirty="0">
                <a:latin typeface="Trebuchet MS"/>
                <a:cs typeface="Trebuchet MS"/>
              </a:rPr>
              <a:t>a karşılaştıkları</a:t>
            </a:r>
            <a:r>
              <a:rPr sz="2400" spc="50" dirty="0">
                <a:latin typeface="Trebuchet MS"/>
                <a:cs typeface="Trebuchet MS"/>
              </a:rPr>
              <a:t> </a:t>
            </a:r>
            <a:r>
              <a:rPr sz="2400" dirty="0">
                <a:latin typeface="Trebuchet MS"/>
                <a:cs typeface="Trebuchet MS"/>
              </a:rPr>
              <a:t>g</a:t>
            </a:r>
            <a:r>
              <a:rPr sz="2400" spc="-10" dirty="0">
                <a:latin typeface="Trebuchet MS"/>
                <a:cs typeface="Trebuchet MS"/>
              </a:rPr>
              <a:t>ü</a:t>
            </a:r>
            <a:r>
              <a:rPr sz="2400" dirty="0">
                <a:latin typeface="Trebuchet MS"/>
                <a:cs typeface="Trebuchet MS"/>
              </a:rPr>
              <a:t>çlükler hakkında</a:t>
            </a:r>
            <a:r>
              <a:rPr sz="2400" spc="15" dirty="0">
                <a:latin typeface="Trebuchet MS"/>
                <a:cs typeface="Trebuchet MS"/>
              </a:rPr>
              <a:t> </a:t>
            </a:r>
            <a:r>
              <a:rPr sz="2400" b="1" dirty="0">
                <a:solidFill>
                  <a:srgbClr val="0033CC"/>
                </a:solidFill>
                <a:latin typeface="Trebuchet MS"/>
                <a:cs typeface="Trebuchet MS"/>
              </a:rPr>
              <a:t>çalışanlar</a:t>
            </a:r>
            <a:r>
              <a:rPr sz="2400" b="1" spc="-15" dirty="0">
                <a:solidFill>
                  <a:srgbClr val="0033CC"/>
                </a:solidFill>
                <a:latin typeface="Trebuchet MS"/>
                <a:cs typeface="Trebuchet MS"/>
              </a:rPr>
              <a:t> </a:t>
            </a:r>
            <a:r>
              <a:rPr sz="2400" b="1" dirty="0">
                <a:solidFill>
                  <a:srgbClr val="0033CC"/>
                </a:solidFill>
                <a:latin typeface="Trebuchet MS"/>
                <a:cs typeface="Trebuchet MS"/>
              </a:rPr>
              <a:t>çalışan </a:t>
            </a:r>
            <a:r>
              <a:rPr sz="2400" b="1" spc="-5" dirty="0">
                <a:solidFill>
                  <a:srgbClr val="0033CC"/>
                </a:solidFill>
                <a:latin typeface="Trebuchet MS"/>
                <a:cs typeface="Trebuchet MS"/>
              </a:rPr>
              <a:t>temsilciler</a:t>
            </a:r>
            <a:r>
              <a:rPr sz="2400" b="1" dirty="0">
                <a:solidFill>
                  <a:srgbClr val="0033CC"/>
                </a:solidFill>
                <a:latin typeface="Trebuchet MS"/>
                <a:cs typeface="Trebuchet MS"/>
              </a:rPr>
              <a:t>i</a:t>
            </a:r>
            <a:r>
              <a:rPr sz="2400" b="1" spc="10" dirty="0">
                <a:solidFill>
                  <a:srgbClr val="0033CC"/>
                </a:solidFill>
                <a:latin typeface="Trebuchet MS"/>
                <a:cs typeface="Trebuchet MS"/>
              </a:rPr>
              <a:t> </a:t>
            </a:r>
            <a:r>
              <a:rPr sz="2400" dirty="0">
                <a:latin typeface="Trebuchet MS"/>
                <a:cs typeface="Trebuchet MS"/>
              </a:rPr>
              <a:t>aracılığı</a:t>
            </a:r>
            <a:r>
              <a:rPr sz="2400" spc="25" dirty="0">
                <a:latin typeface="Trebuchet MS"/>
                <a:cs typeface="Trebuchet MS"/>
              </a:rPr>
              <a:t> </a:t>
            </a:r>
            <a:r>
              <a:rPr sz="2400" dirty="0">
                <a:latin typeface="Trebuchet MS"/>
                <a:cs typeface="Trebuchet MS"/>
              </a:rPr>
              <a:t>ile </a:t>
            </a:r>
            <a:r>
              <a:rPr sz="2400" b="1" spc="-5" dirty="0">
                <a:solidFill>
                  <a:srgbClr val="C00000"/>
                </a:solidFill>
                <a:latin typeface="Trebuchet MS"/>
                <a:cs typeface="Trebuchet MS"/>
              </a:rPr>
              <a:t>kurula</a:t>
            </a:r>
            <a:r>
              <a:rPr sz="2400" b="1" spc="-20" dirty="0">
                <a:solidFill>
                  <a:srgbClr val="C00000"/>
                </a:solidFill>
                <a:latin typeface="Trebuchet MS"/>
                <a:cs typeface="Trebuchet MS"/>
              </a:rPr>
              <a:t> </a:t>
            </a:r>
            <a:r>
              <a:rPr sz="2400" b="1" dirty="0">
                <a:solidFill>
                  <a:srgbClr val="C00000"/>
                </a:solidFill>
                <a:latin typeface="Trebuchet MS"/>
                <a:cs typeface="Trebuchet MS"/>
              </a:rPr>
              <a:t>bilgi</a:t>
            </a:r>
            <a:r>
              <a:rPr sz="2400" b="1" spc="-10" dirty="0">
                <a:solidFill>
                  <a:srgbClr val="C00000"/>
                </a:solidFill>
                <a:latin typeface="Trebuchet MS"/>
                <a:cs typeface="Trebuchet MS"/>
              </a:rPr>
              <a:t> v</a:t>
            </a:r>
            <a:r>
              <a:rPr sz="2400" b="1" dirty="0">
                <a:solidFill>
                  <a:srgbClr val="C00000"/>
                </a:solidFill>
                <a:latin typeface="Trebuchet MS"/>
                <a:cs typeface="Trebuchet MS"/>
              </a:rPr>
              <a:t>erirle</a:t>
            </a:r>
            <a:r>
              <a:rPr sz="2400" b="1" spc="-305" dirty="0">
                <a:solidFill>
                  <a:srgbClr val="C00000"/>
                </a:solidFill>
                <a:latin typeface="Trebuchet MS"/>
                <a:cs typeface="Trebuchet MS"/>
              </a:rPr>
              <a:t>r</a:t>
            </a:r>
            <a:r>
              <a:rPr sz="2400" b="1" dirty="0">
                <a:solidFill>
                  <a:srgbClr val="C00000"/>
                </a:solidFill>
                <a:latin typeface="Trebuchet MS"/>
                <a:cs typeface="Trebuchet MS"/>
              </a:rPr>
              <a:t>.</a:t>
            </a:r>
            <a:endParaRPr sz="2400" dirty="0">
              <a:latin typeface="Trebuchet MS"/>
              <a:cs typeface="Trebuchet MS"/>
            </a:endParaRPr>
          </a:p>
        </p:txBody>
      </p:sp>
      <p:sp>
        <p:nvSpPr>
          <p:cNvPr id="7" name="5 Metin kutusu"/>
          <p:cNvSpPr txBox="1"/>
          <p:nvPr/>
        </p:nvSpPr>
        <p:spPr>
          <a:xfrm>
            <a:off x="1918823" y="409764"/>
            <a:ext cx="4824536"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800" b="1" spc="-5" dirty="0" smtClean="0">
                <a:solidFill>
                  <a:srgbClr val="002060"/>
                </a:solidFill>
              </a:rPr>
              <a:t>Ç</a:t>
            </a:r>
            <a:r>
              <a:rPr lang="tr-TR" sz="2800" b="1" dirty="0" smtClean="0">
                <a:solidFill>
                  <a:srgbClr val="002060"/>
                </a:solidFill>
              </a:rPr>
              <a:t>A</a:t>
            </a:r>
            <a:r>
              <a:rPr lang="tr-TR" sz="2800" b="1" spc="-5" dirty="0" smtClean="0">
                <a:solidFill>
                  <a:srgbClr val="002060"/>
                </a:solidFill>
              </a:rPr>
              <a:t>LIŞ</a:t>
            </a:r>
            <a:r>
              <a:rPr lang="tr-TR" sz="2800" b="1" dirty="0" smtClean="0">
                <a:solidFill>
                  <a:srgbClr val="002060"/>
                </a:solidFill>
              </a:rPr>
              <a:t>A</a:t>
            </a:r>
            <a:r>
              <a:rPr lang="tr-TR" sz="2800" b="1" spc="-5" dirty="0" smtClean="0">
                <a:solidFill>
                  <a:srgbClr val="002060"/>
                </a:solidFill>
              </a:rPr>
              <a:t>N</a:t>
            </a:r>
            <a:r>
              <a:rPr lang="tr-TR" sz="2800" b="1" dirty="0" smtClean="0">
                <a:solidFill>
                  <a:srgbClr val="002060"/>
                </a:solidFill>
              </a:rPr>
              <a:t>L</a:t>
            </a:r>
            <a:r>
              <a:rPr lang="tr-TR" sz="2800" b="1" spc="-5" dirty="0" smtClean="0">
                <a:solidFill>
                  <a:srgbClr val="002060"/>
                </a:solidFill>
              </a:rPr>
              <a:t>ARIN</a:t>
            </a:r>
            <a:r>
              <a:rPr lang="tr-TR" sz="2800" b="1" spc="-30" dirty="0" smtClean="0">
                <a:solidFill>
                  <a:srgbClr val="002060"/>
                </a:solidFill>
              </a:rPr>
              <a:t> </a:t>
            </a:r>
            <a:r>
              <a:rPr lang="tr-TR" sz="2800" b="1" spc="-5" dirty="0" smtClean="0">
                <a:solidFill>
                  <a:srgbClr val="002060"/>
                </a:solidFill>
              </a:rPr>
              <a:t>YÜKÜ</a:t>
            </a:r>
            <a:r>
              <a:rPr lang="tr-TR" sz="2800" b="1" dirty="0" smtClean="0">
                <a:solidFill>
                  <a:srgbClr val="002060"/>
                </a:solidFill>
              </a:rPr>
              <a:t>M</a:t>
            </a:r>
            <a:r>
              <a:rPr lang="tr-TR" sz="2800" b="1" spc="-5" dirty="0" smtClean="0">
                <a:solidFill>
                  <a:srgbClr val="002060"/>
                </a:solidFill>
              </a:rPr>
              <a:t>LÜLÜĞÜ</a:t>
            </a:r>
            <a:endParaRPr lang="tr-TR" sz="2800" b="1" dirty="0">
              <a:solidFill>
                <a:srgbClr val="002060"/>
              </a:solidFill>
            </a:endParaRPr>
          </a:p>
        </p:txBody>
      </p:sp>
      <p:pic>
        <p:nvPicPr>
          <p:cNvPr id="3074" name="Picture 2" descr="C:\Users\Büro\Desktop\is-kazalari-ve-önlemle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01" y="3429000"/>
            <a:ext cx="6709684" cy="3354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Picture 2"/>
          <p:cNvPicPr>
            <a:picLocks noChangeAspect="1" noChangeArrowheads="1"/>
          </p:cNvPicPr>
          <p:nvPr/>
        </p:nvPicPr>
        <p:blipFill>
          <a:blip r:embed="rId2" cstate="print"/>
          <a:srcRect l="14109" t="5532" r="15605" b="954"/>
          <a:stretch>
            <a:fillRect/>
          </a:stretch>
        </p:blipFill>
        <p:spPr bwMode="auto">
          <a:xfrm>
            <a:off x="-1016" y="17240"/>
            <a:ext cx="9145016" cy="6840760"/>
          </a:xfrm>
          <a:prstGeom prst="rect">
            <a:avLst/>
          </a:prstGeom>
          <a:noFill/>
          <a:ln w="9525">
            <a:noFill/>
            <a:miter lim="800000"/>
            <a:headEnd/>
            <a:tailEnd/>
          </a:ln>
        </p:spPr>
      </p:pic>
      <p:sp>
        <p:nvSpPr>
          <p:cNvPr id="5" name="Metin kutusu 4">
            <a:hlinkClick r:id="rId3" action="ppaction://hlinkfile"/>
          </p:cNvPr>
          <p:cNvSpPr txBox="1"/>
          <p:nvPr/>
        </p:nvSpPr>
        <p:spPr>
          <a:xfrm>
            <a:off x="272627" y="2380238"/>
            <a:ext cx="2775055"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İŞ KAZASI BİLDİRİM FORMU</a:t>
            </a:r>
            <a:endParaRPr lang="tr-T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506977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 name="Picture 2" descr="http://www.selmandogan.com.tr/gallery/m580N7N985/1442326955A6NR5o5415.jpg">
            <a:hlinkClick r:id="rId2"/>
          </p:cNvPr>
          <p:cNvPicPr>
            <a:picLocks noChangeAspect="1" noChangeArrowheads="1"/>
          </p:cNvPicPr>
          <p:nvPr/>
        </p:nvPicPr>
        <p:blipFill>
          <a:blip r:embed="rId3" cstate="print"/>
          <a:srcRect/>
          <a:stretch>
            <a:fillRect/>
          </a:stretch>
        </p:blipFill>
        <p:spPr bwMode="auto">
          <a:xfrm>
            <a:off x="755576" y="972134"/>
            <a:ext cx="7056784" cy="5522911"/>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026" name="Picture 2" descr="C:\Users\Casper\Desktop\İŞ KAZ\38.jpg"/>
          <p:cNvPicPr>
            <a:picLocks noChangeAspect="1" noChangeArrowheads="1"/>
          </p:cNvPicPr>
          <p:nvPr/>
        </p:nvPicPr>
        <p:blipFill>
          <a:blip r:embed="rId2" cstate="print"/>
          <a:srcRect/>
          <a:stretch>
            <a:fillRect/>
          </a:stretch>
        </p:blipFill>
        <p:spPr bwMode="auto">
          <a:xfrm>
            <a:off x="1403648" y="970579"/>
            <a:ext cx="6264696" cy="577761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395536" y="1484784"/>
            <a:ext cx="8136904" cy="1200329"/>
          </a:xfrm>
          <a:prstGeom prst="rect">
            <a:avLst/>
          </a:prstGeom>
        </p:spPr>
        <p:txBody>
          <a:bodyPr wrap="square">
            <a:spAutoFit/>
          </a:bodyPr>
          <a:lstStyle/>
          <a:p>
            <a:pPr algn="ctr"/>
            <a:r>
              <a:rPr lang="tr-TR" sz="2400" b="1" dirty="0" smtClean="0">
                <a:solidFill>
                  <a:srgbClr val="3366FF"/>
                </a:solidFill>
              </a:rPr>
              <a:t>Okul </a:t>
            </a:r>
            <a:r>
              <a:rPr lang="tr-TR" sz="2400" b="1" dirty="0" err="1" smtClean="0">
                <a:solidFill>
                  <a:srgbClr val="3366FF"/>
                </a:solidFill>
              </a:rPr>
              <a:t>bahcesinde</a:t>
            </a:r>
            <a:r>
              <a:rPr lang="tr-TR" sz="2400" b="1" dirty="0" smtClean="0">
                <a:solidFill>
                  <a:srgbClr val="3366FF"/>
                </a:solidFill>
              </a:rPr>
              <a:t> bulunan </a:t>
            </a:r>
            <a:r>
              <a:rPr lang="tr-TR" sz="2400" b="1" dirty="0" err="1" smtClean="0">
                <a:solidFill>
                  <a:srgbClr val="3366FF"/>
                </a:solidFill>
              </a:rPr>
              <a:t>rogar</a:t>
            </a:r>
            <a:r>
              <a:rPr lang="tr-TR" sz="2400" b="1" dirty="0" smtClean="0">
                <a:solidFill>
                  <a:srgbClr val="3366FF"/>
                </a:solidFill>
              </a:rPr>
              <a:t>, </a:t>
            </a:r>
            <a:r>
              <a:rPr lang="tr-TR" sz="2400" b="1" dirty="0" err="1" smtClean="0">
                <a:solidFill>
                  <a:srgbClr val="3366FF"/>
                </a:solidFill>
              </a:rPr>
              <a:t>foseptik</a:t>
            </a:r>
            <a:r>
              <a:rPr lang="tr-TR" sz="2400" b="1" dirty="0" smtClean="0">
                <a:solidFill>
                  <a:srgbClr val="3366FF"/>
                </a:solidFill>
              </a:rPr>
              <a:t>, telefon, su, kanalizasyon, kuyu, tesisat geçit yerlerindeki muhafazalar emniyetli mi? (Tercihen kilitli mi?)</a:t>
            </a:r>
            <a:endParaRPr lang="tr-TR" sz="2400" b="1" dirty="0">
              <a:solidFill>
                <a:srgbClr val="3366FF"/>
              </a:solidFill>
            </a:endParaRPr>
          </a:p>
        </p:txBody>
      </p:sp>
      <p:pic>
        <p:nvPicPr>
          <p:cNvPr id="8" name="7 Resim" descr="C:\Users\nurullah\Desktop\takip edilecek işler\RÖGAR KAPAKLARI.jpg"/>
          <p:cNvPicPr/>
          <p:nvPr/>
        </p:nvPicPr>
        <p:blipFill>
          <a:blip r:embed="rId2" cstate="print"/>
          <a:srcRect/>
          <a:stretch>
            <a:fillRect/>
          </a:stretch>
        </p:blipFill>
        <p:spPr bwMode="auto">
          <a:xfrm>
            <a:off x="1115616" y="2924944"/>
            <a:ext cx="6696744" cy="3600400"/>
          </a:xfrm>
          <a:prstGeom prst="rect">
            <a:avLst/>
          </a:prstGeom>
          <a:noFill/>
          <a:ln w="9525">
            <a:noFill/>
            <a:miter lim="800000"/>
            <a:headEnd/>
            <a:tailEnd/>
          </a:ln>
        </p:spPr>
      </p:pic>
      <p:sp>
        <p:nvSpPr>
          <p:cNvPr id="9" name="8 Metin kutusu"/>
          <p:cNvSpPr txBox="1"/>
          <p:nvPr/>
        </p:nvSpPr>
        <p:spPr>
          <a:xfrm>
            <a:off x="3347864" y="476672"/>
            <a:ext cx="2304256" cy="584775"/>
          </a:xfrm>
          <a:prstGeom prst="rect">
            <a:avLst/>
          </a:prstGeom>
          <a:noFill/>
        </p:spPr>
        <p:txBody>
          <a:bodyPr wrap="square" rtlCol="0">
            <a:spAutoFit/>
          </a:bodyPr>
          <a:lstStyle/>
          <a:p>
            <a:pPr algn="ctr"/>
            <a:r>
              <a:rPr lang="tr-TR" sz="3200" b="1" dirty="0" smtClean="0">
                <a:solidFill>
                  <a:srgbClr val="FF0000"/>
                </a:solidFill>
                <a:effectLst>
                  <a:outerShdw blurRad="38100" dist="38100" dir="2700000" algn="tl">
                    <a:srgbClr val="000000">
                      <a:alpha val="43137"/>
                    </a:srgbClr>
                  </a:outerShdw>
                </a:effectLst>
              </a:rPr>
              <a:t>ÇUKURLAR</a:t>
            </a:r>
            <a:endParaRPr lang="tr-TR" sz="3200" b="1" dirty="0">
              <a:solidFill>
                <a:srgbClr val="FF0000"/>
              </a:solidFill>
              <a:effectLst>
                <a:outerShdw blurRad="38100" dist="38100" dir="2700000" algn="tl">
                  <a:srgbClr val="000000">
                    <a:alpha val="43137"/>
                  </a:srgbClr>
                </a:outerShdw>
              </a:effectLst>
            </a:endParaRPr>
          </a:p>
        </p:txBody>
      </p:sp>
      <p:sp>
        <p:nvSpPr>
          <p:cNvPr id="5" name="Dikdörtgen 2"/>
          <p:cNvSpPr/>
          <p:nvPr/>
        </p:nvSpPr>
        <p:spPr>
          <a:xfrm>
            <a:off x="5220072" y="5706551"/>
            <a:ext cx="2157962" cy="615553"/>
          </a:xfrm>
          <a:prstGeom prst="rect">
            <a:avLst/>
          </a:prstGeom>
          <a:noFill/>
        </p:spPr>
        <p:txBody>
          <a:bodyPr wrap="none" lIns="91440" tIns="45720" rIns="91440" bIns="45720">
            <a:spAutoFit/>
          </a:bodyPr>
          <a:lstStyle/>
          <a:p>
            <a:pPr algn="ctr"/>
            <a:r>
              <a:rPr lang="tr-TR" sz="3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KİLİTLİ Mİ?</a:t>
            </a:r>
            <a:endParaRPr lang="tr-TR" sz="34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955184" y="492891"/>
            <a:ext cx="3096344" cy="523220"/>
          </a:xfrm>
          <a:prstGeom prst="rect">
            <a:avLst/>
          </a:prstGeom>
          <a:noFill/>
        </p:spPr>
        <p:txBody>
          <a:bodyPr wrap="square" rtlCol="0">
            <a:spAutoFit/>
          </a:bodyPr>
          <a:lstStyle/>
          <a:p>
            <a:pPr algn="ctr"/>
            <a:r>
              <a:rPr lang="tr-TR" sz="2800" b="1" dirty="0" smtClean="0">
                <a:solidFill>
                  <a:srgbClr val="FF0000"/>
                </a:solidFill>
                <a:effectLst>
                  <a:outerShdw blurRad="38100" dist="38100" dir="2700000" algn="tl">
                    <a:srgbClr val="000000">
                      <a:alpha val="43137"/>
                    </a:srgbClr>
                  </a:outerShdw>
                </a:effectLst>
              </a:rPr>
              <a:t>FOSEPTİK ÇUKURU</a:t>
            </a:r>
            <a:endParaRPr lang="tr-TR" sz="2800" b="1" dirty="0">
              <a:solidFill>
                <a:srgbClr val="FF0000"/>
              </a:solidFill>
              <a:effectLst>
                <a:outerShdw blurRad="38100" dist="38100" dir="2700000" algn="tl">
                  <a:srgbClr val="000000">
                    <a:alpha val="43137"/>
                  </a:srgbClr>
                </a:outerShdw>
              </a:effectLst>
            </a:endParaRPr>
          </a:p>
        </p:txBody>
      </p:sp>
      <p:pic>
        <p:nvPicPr>
          <p:cNvPr id="9" name="Picture 1" descr="C:\Users\Casper\Desktop\İŞ KAZ\18.jpg"/>
          <p:cNvPicPr>
            <a:picLocks noChangeAspect="1" noChangeArrowheads="1"/>
          </p:cNvPicPr>
          <p:nvPr/>
        </p:nvPicPr>
        <p:blipFill>
          <a:blip r:embed="rId2" cstate="print"/>
          <a:srcRect/>
          <a:stretch>
            <a:fillRect/>
          </a:stretch>
        </p:blipFill>
        <p:spPr bwMode="auto">
          <a:xfrm>
            <a:off x="755576" y="1412776"/>
            <a:ext cx="7495560" cy="5040560"/>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Başlık"/>
          <p:cNvSpPr txBox="1">
            <a:spLocks/>
          </p:cNvSpPr>
          <p:nvPr/>
        </p:nvSpPr>
        <p:spPr>
          <a:xfrm>
            <a:off x="179512" y="2276872"/>
            <a:ext cx="3456384" cy="1284752"/>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1" i="0" u="none" strike="noStrike" kern="1200" cap="none" spc="0" normalizeH="0" baseline="0" noProof="0" dirty="0" smtClean="0">
                <a:ln>
                  <a:noFill/>
                </a:ln>
                <a:solidFill>
                  <a:srgbClr val="0000FF"/>
                </a:solidFill>
                <a:effectLst/>
                <a:uLnTx/>
                <a:uFillTx/>
                <a:latin typeface="+mj-lt"/>
                <a:ea typeface="+mj-ea"/>
                <a:cs typeface="+mj-cs"/>
              </a:rPr>
              <a:t>Böyle önlem</a:t>
            </a:r>
            <a:r>
              <a:rPr kumimoji="0" lang="tr-TR" sz="4400" b="1" i="0" u="none" strike="noStrike" kern="1200" cap="none" spc="0" normalizeH="0" noProof="0" dirty="0" smtClean="0">
                <a:ln>
                  <a:noFill/>
                </a:ln>
                <a:solidFill>
                  <a:srgbClr val="0000FF"/>
                </a:solidFill>
                <a:effectLst/>
                <a:uLnTx/>
                <a:uFillTx/>
                <a:latin typeface="+mj-lt"/>
                <a:ea typeface="+mj-ea"/>
                <a:cs typeface="+mj-cs"/>
              </a:rPr>
              <a:t> olmaz</a:t>
            </a:r>
            <a:r>
              <a:rPr kumimoji="0" lang="tr-TR" sz="4400" b="1" i="0" u="none" strike="noStrike" kern="1200" cap="none" spc="0" normalizeH="0" baseline="0" noProof="0" dirty="0" smtClean="0">
                <a:ln>
                  <a:noFill/>
                </a:ln>
                <a:solidFill>
                  <a:srgbClr val="0000FF"/>
                </a:solidFill>
                <a:effectLst/>
                <a:uLnTx/>
                <a:uFillTx/>
                <a:latin typeface="+mj-lt"/>
                <a:ea typeface="+mj-ea"/>
                <a:cs typeface="+mj-cs"/>
              </a:rPr>
              <a:t/>
            </a:r>
            <a:br>
              <a:rPr kumimoji="0" lang="tr-TR" sz="4400" b="1" i="0" u="none" strike="noStrike" kern="1200" cap="none" spc="0" normalizeH="0" baseline="0" noProof="0" dirty="0" smtClean="0">
                <a:ln>
                  <a:noFill/>
                </a:ln>
                <a:solidFill>
                  <a:srgbClr val="0000FF"/>
                </a:solidFill>
                <a:effectLst/>
                <a:uLnTx/>
                <a:uFillTx/>
                <a:latin typeface="+mj-lt"/>
                <a:ea typeface="+mj-ea"/>
                <a:cs typeface="+mj-cs"/>
              </a:rPr>
            </a:br>
            <a:endParaRPr kumimoji="0" lang="tr-TR" sz="4400" b="1" i="0" u="none" strike="noStrike" kern="1200" cap="none" spc="0" normalizeH="0" baseline="0" noProof="0" dirty="0">
              <a:ln>
                <a:noFill/>
              </a:ln>
              <a:solidFill>
                <a:srgbClr val="0000FF"/>
              </a:solidFill>
              <a:effectLst/>
              <a:uLnTx/>
              <a:uFillTx/>
              <a:latin typeface="+mj-lt"/>
              <a:ea typeface="+mj-ea"/>
              <a:cs typeface="+mj-cs"/>
            </a:endParaRPr>
          </a:p>
        </p:txBody>
      </p:sp>
      <p:pic>
        <p:nvPicPr>
          <p:cNvPr id="10" name="3 İçerik Yer Tutucusu" descr="http://www.cumhuriyet.com.tr/Archive/2014/11/27/150619_resource/ff.png">
            <a:hlinkClick r:id="rId2"/>
          </p:cNvPr>
          <p:cNvPicPr>
            <a:picLocks/>
          </p:cNvPicPr>
          <p:nvPr/>
        </p:nvPicPr>
        <p:blipFill>
          <a:blip r:embed="rId3" cstate="print"/>
          <a:stretch>
            <a:fillRect/>
          </a:stretch>
        </p:blipFill>
        <p:spPr bwMode="auto">
          <a:xfrm>
            <a:off x="4644008" y="1052736"/>
            <a:ext cx="4176464" cy="2952328"/>
          </a:xfrm>
          <a:prstGeom prst="rect">
            <a:avLst/>
          </a:prstGeom>
          <a:noFill/>
          <a:ln w="9525">
            <a:noFill/>
            <a:miter lim="800000"/>
            <a:headEnd/>
            <a:tailEnd/>
          </a:ln>
        </p:spPr>
      </p:pic>
      <p:pic>
        <p:nvPicPr>
          <p:cNvPr id="11" name="Picture 4" descr="http://www.sacitaslan.com/f1/4ed_d78b5.jpg">
            <a:hlinkClick r:id="rId4"/>
          </p:cNvPr>
          <p:cNvPicPr>
            <a:picLocks noChangeAspect="1" noChangeArrowheads="1"/>
          </p:cNvPicPr>
          <p:nvPr/>
        </p:nvPicPr>
        <p:blipFill>
          <a:blip r:embed="rId5" cstate="print"/>
          <a:srcRect/>
          <a:stretch>
            <a:fillRect/>
          </a:stretch>
        </p:blipFill>
        <p:spPr bwMode="auto">
          <a:xfrm>
            <a:off x="251520" y="4097609"/>
            <a:ext cx="4451795" cy="2355727"/>
          </a:xfrm>
          <a:prstGeom prst="rect">
            <a:avLst/>
          </a:prstGeom>
          <a:noFill/>
        </p:spPr>
      </p:pic>
      <p:sp>
        <p:nvSpPr>
          <p:cNvPr id="7" name="6 Metin kutusu"/>
          <p:cNvSpPr txBox="1"/>
          <p:nvPr/>
        </p:nvSpPr>
        <p:spPr>
          <a:xfrm>
            <a:off x="3059832" y="404664"/>
            <a:ext cx="3096344"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FOSEPTİK ÇUKURU</a:t>
            </a:r>
            <a:endParaRPr lang="tr-TR" sz="2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352839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BAHÇEDEKİ DİREKLER</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0" y="2060848"/>
            <a:ext cx="3851920" cy="1938992"/>
          </a:xfrm>
          <a:prstGeom prst="rect">
            <a:avLst/>
          </a:prstGeom>
        </p:spPr>
        <p:txBody>
          <a:bodyPr wrap="square">
            <a:spAutoFit/>
          </a:bodyPr>
          <a:lstStyle/>
          <a:p>
            <a:pPr lvl="0"/>
            <a:r>
              <a:rPr lang="tr-TR" sz="2400" b="1" dirty="0" smtClean="0"/>
              <a:t>Bahçede bulunan basketbol potası, voleybol direkleri ve kale direkleri devrilmeyi önleyecek şekilde sağlamlaştırılmalıdır.</a:t>
            </a:r>
            <a:endParaRPr lang="tr-TR" sz="2400" b="1" dirty="0"/>
          </a:p>
        </p:txBody>
      </p:sp>
      <p:pic>
        <p:nvPicPr>
          <p:cNvPr id="8" name="4 Resim" descr="canakkalede-arkadaslariyla-futbol-oynadigi-sirada-uzerine-kale-diregi-devrilen-11-yasindaki-cocuk-hayatini-kaybetti.jpg"/>
          <p:cNvPicPr>
            <a:picLocks noChangeAspect="1"/>
          </p:cNvPicPr>
          <p:nvPr/>
        </p:nvPicPr>
        <p:blipFill>
          <a:blip r:embed="rId2" cstate="print"/>
          <a:stretch>
            <a:fillRect/>
          </a:stretch>
        </p:blipFill>
        <p:spPr>
          <a:xfrm>
            <a:off x="3851920" y="1124744"/>
            <a:ext cx="4968552" cy="5339274"/>
          </a:xfrm>
          <a:prstGeom prst="rect">
            <a:avLst/>
          </a:prstGeom>
        </p:spPr>
        <p:style>
          <a:lnRef idx="2">
            <a:schemeClr val="accent2"/>
          </a:lnRef>
          <a:fillRef idx="1">
            <a:schemeClr val="lt1"/>
          </a:fillRef>
          <a:effectRef idx="0">
            <a:schemeClr val="accent2"/>
          </a:effectRef>
          <a:fontRef idx="minor">
            <a:schemeClr val="dk1"/>
          </a:fontRef>
        </p:style>
      </p:pic>
      <p:sp>
        <p:nvSpPr>
          <p:cNvPr id="2" name="Slayt Numarası Yer Tutucusu 1"/>
          <p:cNvSpPr>
            <a:spLocks noGrp="1"/>
          </p:cNvSpPr>
          <p:nvPr>
            <p:ph type="sldNum" sz="quarter" idx="11"/>
          </p:nvPr>
        </p:nvSpPr>
        <p:spPr/>
        <p:txBody>
          <a:bodyPr/>
          <a:lstStyle/>
          <a:p>
            <a:fld id="{B1DEFA8C-F947-479F-BE07-76B6B3F80BF1}" type="slidenum">
              <a:rPr lang="tr-TR" smtClean="0"/>
              <a:pPr/>
              <a:t>18</a:t>
            </a:fld>
            <a:endParaRPr lang="tr-TR"/>
          </a:p>
        </p:txBody>
      </p:sp>
    </p:spTree>
    <p:extLst>
      <p:ext uri="{BB962C8B-B14F-4D97-AF65-F5344CB8AC3E}">
        <p14:creationId xmlns:p14="http://schemas.microsoft.com/office/powerpoint/2010/main" val="3334327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Metin kutusu"/>
          <p:cNvSpPr txBox="1"/>
          <p:nvPr/>
        </p:nvSpPr>
        <p:spPr>
          <a:xfrm>
            <a:off x="2807804" y="476672"/>
            <a:ext cx="352839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BAHÇEDEKİ DİREKLER</a:t>
            </a:r>
            <a:endParaRPr lang="tr-TR" sz="2800" b="1" dirty="0">
              <a:solidFill>
                <a:srgbClr val="FF0000"/>
              </a:solidFill>
              <a:effectLst>
                <a:outerShdw blurRad="38100" dist="38100" dir="2700000" algn="tl">
                  <a:srgbClr val="000000">
                    <a:alpha val="43137"/>
                  </a:srgbClr>
                </a:outerShdw>
              </a:effectLst>
            </a:endParaRPr>
          </a:p>
        </p:txBody>
      </p:sp>
      <p:sp>
        <p:nvSpPr>
          <p:cNvPr id="5" name="9 Dikdörtgen"/>
          <p:cNvSpPr/>
          <p:nvPr/>
        </p:nvSpPr>
        <p:spPr>
          <a:xfrm>
            <a:off x="1459801" y="5157192"/>
            <a:ext cx="6264696" cy="1169551"/>
          </a:xfrm>
          <a:prstGeom prst="rect">
            <a:avLst/>
          </a:prstGeom>
        </p:spPr>
        <p:txBody>
          <a:bodyPr wrap="square">
            <a:spAutoFit/>
          </a:bodyPr>
          <a:lstStyle/>
          <a:p>
            <a:pPr algn="ctr"/>
            <a:r>
              <a:rPr lang="tr-TR" sz="3500" dirty="0" smtClean="0"/>
              <a:t>Okul bahçesi değişik amaçlı sivri </a:t>
            </a:r>
            <a:r>
              <a:rPr lang="tr-TR" sz="3500" dirty="0" err="1" smtClean="0"/>
              <a:t>mataryalden</a:t>
            </a:r>
            <a:r>
              <a:rPr lang="tr-TR" sz="3500" dirty="0" smtClean="0"/>
              <a:t> </a:t>
            </a:r>
            <a:r>
              <a:rPr lang="tr-TR" sz="3500" b="1" dirty="0" smtClean="0">
                <a:effectLst>
                  <a:outerShdw blurRad="38100" dist="38100" dir="2700000" algn="tl">
                    <a:srgbClr val="000000">
                      <a:alpha val="43137"/>
                    </a:srgbClr>
                  </a:outerShdw>
                </a:effectLst>
              </a:rPr>
              <a:t>temizlenmiş</a:t>
            </a:r>
            <a:r>
              <a:rPr lang="tr-TR" sz="3500" dirty="0" smtClean="0"/>
              <a:t> mi?</a:t>
            </a:r>
            <a:endParaRPr lang="tr-TR" sz="3500" dirty="0"/>
          </a:p>
        </p:txBody>
      </p:sp>
      <p:pic>
        <p:nvPicPr>
          <p:cNvPr id="8" name="8 Resim" descr="7094255.jpg"/>
          <p:cNvPicPr>
            <a:picLocks noChangeAspect="1"/>
          </p:cNvPicPr>
          <p:nvPr/>
        </p:nvPicPr>
        <p:blipFill>
          <a:blip r:embed="rId2" cstate="print"/>
          <a:stretch>
            <a:fillRect/>
          </a:stretch>
        </p:blipFill>
        <p:spPr>
          <a:xfrm>
            <a:off x="5142844" y="1738867"/>
            <a:ext cx="3735381" cy="2482221"/>
          </a:xfrm>
          <a:prstGeom prst="rect">
            <a:avLst/>
          </a:prstGeom>
        </p:spPr>
      </p:pic>
      <p:pic>
        <p:nvPicPr>
          <p:cNvPr id="9" name="9 Resim" descr="5587299.jpg"/>
          <p:cNvPicPr>
            <a:picLocks noChangeAspect="1"/>
          </p:cNvPicPr>
          <p:nvPr/>
        </p:nvPicPr>
        <p:blipFill>
          <a:blip r:embed="rId3" cstate="print"/>
          <a:stretch>
            <a:fillRect/>
          </a:stretch>
        </p:blipFill>
        <p:spPr>
          <a:xfrm>
            <a:off x="395536" y="1787510"/>
            <a:ext cx="3662180" cy="2433578"/>
          </a:xfrm>
          <a:prstGeom prst="rect">
            <a:avLst/>
          </a:prstGeom>
        </p:spPr>
      </p:pic>
    </p:spTree>
    <p:extLst>
      <p:ext uri="{BB962C8B-B14F-4D97-AF65-F5344CB8AC3E}">
        <p14:creationId xmlns:p14="http://schemas.microsoft.com/office/powerpoint/2010/main" val="1496807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157" t="40200" r="31935" b="28410"/>
          <a:stretch/>
        </p:blipFill>
        <p:spPr bwMode="auto">
          <a:xfrm>
            <a:off x="1716112" y="1409701"/>
            <a:ext cx="5664200"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912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879812" y="476672"/>
            <a:ext cx="3528392" cy="523220"/>
          </a:xfrm>
          <a:prstGeom prst="rect">
            <a:avLst/>
          </a:prstGeom>
          <a:noFill/>
        </p:spPr>
        <p:txBody>
          <a:bodyPr wrap="square" rtlCol="0">
            <a:spAutoFit/>
          </a:bodyPr>
          <a:lstStyle/>
          <a:p>
            <a:r>
              <a:rPr lang="tr-TR" sz="2800" b="1" dirty="0" smtClean="0">
                <a:solidFill>
                  <a:srgbClr val="FF0000"/>
                </a:solidFill>
              </a:rPr>
              <a:t>BAHÇEDEKİ DİREKLER</a:t>
            </a:r>
            <a:endParaRPr lang="tr-TR" sz="2800" b="1" dirty="0">
              <a:solidFill>
                <a:srgbClr val="FF0000"/>
              </a:solidFill>
            </a:endParaRPr>
          </a:p>
        </p:txBody>
      </p:sp>
      <p:pic>
        <p:nvPicPr>
          <p:cNvPr id="8" name="Picture 2" descr="C:\Users\Casper\Desktop\İŞ KAZ\15.jpg"/>
          <p:cNvPicPr>
            <a:picLocks noChangeAspect="1" noChangeArrowheads="1"/>
          </p:cNvPicPr>
          <p:nvPr/>
        </p:nvPicPr>
        <p:blipFill>
          <a:blip r:embed="rId2" cstate="print"/>
          <a:srcRect/>
          <a:stretch>
            <a:fillRect/>
          </a:stretch>
        </p:blipFill>
        <p:spPr bwMode="auto">
          <a:xfrm>
            <a:off x="1059663" y="1215448"/>
            <a:ext cx="7200800" cy="5426358"/>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707904" y="513865"/>
            <a:ext cx="12241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TRAFO</a:t>
            </a:r>
            <a:endParaRPr lang="tr-TR" sz="2800" b="1" dirty="0">
              <a:solidFill>
                <a:srgbClr val="FF0000"/>
              </a:solidFill>
              <a:effectLst>
                <a:outerShdw blurRad="38100" dist="38100" dir="2700000" algn="tl">
                  <a:srgbClr val="000000">
                    <a:alpha val="43137"/>
                  </a:srgbClr>
                </a:outerShdw>
              </a:effectLst>
            </a:endParaRPr>
          </a:p>
        </p:txBody>
      </p:sp>
      <p:sp>
        <p:nvSpPr>
          <p:cNvPr id="9" name="8 Dikdörtgen"/>
          <p:cNvSpPr/>
          <p:nvPr/>
        </p:nvSpPr>
        <p:spPr>
          <a:xfrm>
            <a:off x="863588" y="1565888"/>
            <a:ext cx="6912768" cy="1569660"/>
          </a:xfrm>
          <a:prstGeom prst="rect">
            <a:avLst/>
          </a:prstGeom>
        </p:spPr>
        <p:txBody>
          <a:bodyPr wrap="square">
            <a:spAutoFit/>
          </a:bodyPr>
          <a:lstStyle/>
          <a:p>
            <a:pPr algn="ctr"/>
            <a:r>
              <a:rPr lang="tr-TR" sz="2400" b="1" dirty="0" smtClean="0">
                <a:solidFill>
                  <a:srgbClr val="3366FF"/>
                </a:solidFill>
              </a:rPr>
              <a:t>Mümkünse Okul Bahçesindeki trafolar kaldırılmalı veya gerekli mercilerle iletişime geçilip gerekli güvenlik tedbirleri alınmalıdır.</a:t>
            </a:r>
          </a:p>
          <a:p>
            <a:endParaRPr lang="tr-TR" sz="2400" b="1" dirty="0">
              <a:solidFill>
                <a:srgbClr val="3366FF"/>
              </a:solidFill>
            </a:endParaRPr>
          </a:p>
        </p:txBody>
      </p:sp>
      <p:sp>
        <p:nvSpPr>
          <p:cNvPr id="7" name="6 Dikdörtgen"/>
          <p:cNvSpPr/>
          <p:nvPr/>
        </p:nvSpPr>
        <p:spPr>
          <a:xfrm>
            <a:off x="1907704" y="3898241"/>
            <a:ext cx="4824536" cy="707886"/>
          </a:xfrm>
          <a:prstGeom prst="rect">
            <a:avLst/>
          </a:prstGeom>
        </p:spPr>
        <p:txBody>
          <a:bodyPr wrap="square">
            <a:spAutoFit/>
          </a:bodyPr>
          <a:lstStyle/>
          <a:p>
            <a:pPr algn="ctr"/>
            <a:r>
              <a:rPr lang="tr-TR" sz="2000" b="1" dirty="0" smtClean="0">
                <a:solidFill>
                  <a:srgbClr val="3366FF"/>
                </a:solidFill>
              </a:rPr>
              <a:t>Bahçede varsa elektrik bağlantıları için muhafaza yapılmış mı?</a:t>
            </a:r>
            <a:endParaRPr lang="tr-TR" sz="2000" b="1" dirty="0">
              <a:solidFill>
                <a:srgbClr val="3366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495183" y="482289"/>
            <a:ext cx="12241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TRAFO</a:t>
            </a:r>
            <a:endParaRPr lang="tr-TR" sz="2800" b="1" dirty="0">
              <a:solidFill>
                <a:srgbClr val="FF0000"/>
              </a:solidFill>
              <a:effectLst>
                <a:outerShdw blurRad="38100" dist="38100" dir="2700000" algn="tl">
                  <a:srgbClr val="000000">
                    <a:alpha val="43137"/>
                  </a:srgbClr>
                </a:outerShdw>
              </a:effectLst>
            </a:endParaRPr>
          </a:p>
        </p:txBody>
      </p:sp>
      <p:pic>
        <p:nvPicPr>
          <p:cNvPr id="8" name="Picture 3" descr="C:\Users\Casper\Desktop\İŞ KAZ\30.jpg"/>
          <p:cNvPicPr>
            <a:picLocks noChangeAspect="1" noChangeArrowheads="1"/>
          </p:cNvPicPr>
          <p:nvPr/>
        </p:nvPicPr>
        <p:blipFill>
          <a:blip r:embed="rId2" cstate="print"/>
          <a:srcRect/>
          <a:stretch>
            <a:fillRect/>
          </a:stretch>
        </p:blipFill>
        <p:spPr bwMode="auto">
          <a:xfrm>
            <a:off x="323528" y="1700808"/>
            <a:ext cx="8630089" cy="2592288"/>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4031940" y="476672"/>
            <a:ext cx="12241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TRAFO</a:t>
            </a:r>
            <a:endParaRPr lang="tr-TR" sz="2800" b="1" dirty="0">
              <a:solidFill>
                <a:srgbClr val="FF0000"/>
              </a:solidFill>
              <a:effectLst>
                <a:outerShdw blurRad="38100" dist="38100" dir="2700000" algn="tl">
                  <a:srgbClr val="000000">
                    <a:alpha val="43137"/>
                  </a:srgbClr>
                </a:outerShdw>
              </a:effectLst>
            </a:endParaRPr>
          </a:p>
        </p:txBody>
      </p:sp>
      <p:pic>
        <p:nvPicPr>
          <p:cNvPr id="56322" name="Picture 2" descr="C:\Users\Casper\Desktop\İŞ KAZ\1b.jpg"/>
          <p:cNvPicPr>
            <a:picLocks noChangeAspect="1" noChangeArrowheads="1"/>
          </p:cNvPicPr>
          <p:nvPr/>
        </p:nvPicPr>
        <p:blipFill>
          <a:blip r:embed="rId2" cstate="print"/>
          <a:srcRect/>
          <a:stretch>
            <a:fillRect/>
          </a:stretch>
        </p:blipFill>
        <p:spPr bwMode="auto">
          <a:xfrm>
            <a:off x="1547664" y="1160449"/>
            <a:ext cx="6192688" cy="5581435"/>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231740" y="476672"/>
            <a:ext cx="48245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OKUL BAHÇESİNDE TRAFİK</a:t>
            </a:r>
            <a:endParaRPr lang="tr-TR" sz="2800" b="1" dirty="0">
              <a:solidFill>
                <a:srgbClr val="FF0000"/>
              </a:solidFill>
              <a:effectLst>
                <a:outerShdw blurRad="38100" dist="38100" dir="2700000" algn="tl">
                  <a:srgbClr val="000000">
                    <a:alpha val="43137"/>
                  </a:srgbClr>
                </a:outerShdw>
              </a:effectLst>
            </a:endParaRPr>
          </a:p>
        </p:txBody>
      </p:sp>
      <p:sp>
        <p:nvSpPr>
          <p:cNvPr id="9" name="8 Dikdörtgen"/>
          <p:cNvSpPr/>
          <p:nvPr/>
        </p:nvSpPr>
        <p:spPr>
          <a:xfrm>
            <a:off x="539552" y="1309410"/>
            <a:ext cx="3528392" cy="1200329"/>
          </a:xfrm>
          <a:prstGeom prst="rect">
            <a:avLst/>
          </a:prstGeom>
        </p:spPr>
        <p:txBody>
          <a:bodyPr wrap="square">
            <a:spAutoFit/>
          </a:bodyPr>
          <a:lstStyle/>
          <a:p>
            <a:r>
              <a:rPr lang="tr-TR" sz="2400" b="1" dirty="0" smtClean="0"/>
              <a:t>1. Araç Park yerleri ile öğrenciler arasında emniyetli mesafe var mı?</a:t>
            </a:r>
            <a:endParaRPr lang="tr-TR" sz="2400" b="1" dirty="0"/>
          </a:p>
        </p:txBody>
      </p:sp>
      <p:sp>
        <p:nvSpPr>
          <p:cNvPr id="7" name="6 Dikdörtgen"/>
          <p:cNvSpPr/>
          <p:nvPr/>
        </p:nvSpPr>
        <p:spPr>
          <a:xfrm>
            <a:off x="4644008" y="1292567"/>
            <a:ext cx="3743908" cy="1200329"/>
          </a:xfrm>
          <a:prstGeom prst="rect">
            <a:avLst/>
          </a:prstGeom>
        </p:spPr>
        <p:txBody>
          <a:bodyPr wrap="square">
            <a:spAutoFit/>
          </a:bodyPr>
          <a:lstStyle/>
          <a:p>
            <a:r>
              <a:rPr lang="tr-TR" sz="2400" b="1" dirty="0" smtClean="0"/>
              <a:t>2. Ziyaretçilerin ve araçların giriş  çıkışları  ile ilgili prosedür belirlenmiş mi?</a:t>
            </a:r>
            <a:endParaRPr lang="tr-TR" sz="2400" b="1" dirty="0"/>
          </a:p>
        </p:txBody>
      </p:sp>
      <p:pic>
        <p:nvPicPr>
          <p:cNvPr id="8" name="7 Resim" descr="ogretmenlere_okul_bahcesine_arac_park_etmeyin_talimati_h2174.jpg"/>
          <p:cNvPicPr>
            <a:picLocks noChangeAspect="1"/>
          </p:cNvPicPr>
          <p:nvPr/>
        </p:nvPicPr>
        <p:blipFill>
          <a:blip r:embed="rId2" cstate="print"/>
          <a:stretch>
            <a:fillRect/>
          </a:stretch>
        </p:blipFill>
        <p:spPr>
          <a:xfrm>
            <a:off x="611560" y="2788557"/>
            <a:ext cx="7855992" cy="3952811"/>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Metin kutusu"/>
          <p:cNvSpPr txBox="1"/>
          <p:nvPr/>
        </p:nvSpPr>
        <p:spPr>
          <a:xfrm>
            <a:off x="2231740" y="476672"/>
            <a:ext cx="48245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OKUL BAHÇESİNDE TRAFİK</a:t>
            </a:r>
            <a:endParaRPr lang="tr-TR" sz="2800" b="1" dirty="0">
              <a:solidFill>
                <a:srgbClr val="FF0000"/>
              </a:solidFill>
              <a:effectLst>
                <a:outerShdw blurRad="38100" dist="38100" dir="2700000" algn="tl">
                  <a:srgbClr val="000000">
                    <a:alpha val="43137"/>
                  </a:srgbClr>
                </a:outerShdw>
              </a:effectLst>
            </a:endParaRPr>
          </a:p>
        </p:txBody>
      </p:sp>
      <p:sp>
        <p:nvSpPr>
          <p:cNvPr id="5" name="10 Dikdörtgen"/>
          <p:cNvSpPr/>
          <p:nvPr/>
        </p:nvSpPr>
        <p:spPr>
          <a:xfrm>
            <a:off x="2256825" y="1624780"/>
            <a:ext cx="5558267" cy="830997"/>
          </a:xfrm>
          <a:prstGeom prst="rect">
            <a:avLst/>
          </a:prstGeom>
        </p:spPr>
        <p:txBody>
          <a:bodyPr wrap="square">
            <a:spAutoFit/>
          </a:bodyPr>
          <a:lstStyle/>
          <a:p>
            <a:r>
              <a:rPr lang="tr-TR" sz="2400" b="1" dirty="0" smtClean="0">
                <a:latin typeface="Calibri" pitchFamily="34" charset="0"/>
                <a:ea typeface="Calibri" pitchFamily="34" charset="0"/>
                <a:cs typeface="Times New Roman" pitchFamily="18" charset="0"/>
              </a:rPr>
              <a:t>3. </a:t>
            </a:r>
            <a:r>
              <a:rPr lang="es-ES" sz="2400" b="1" dirty="0" smtClean="0">
                <a:latin typeface="Calibri" pitchFamily="34" charset="0"/>
                <a:ea typeface="Calibri" pitchFamily="34" charset="0"/>
                <a:cs typeface="Times New Roman" pitchFamily="18" charset="0"/>
              </a:rPr>
              <a:t>Okul içi hız sınırı 10 km</a:t>
            </a:r>
            <a:r>
              <a:rPr lang="tr-TR" sz="2400" b="1" dirty="0" smtClean="0">
                <a:latin typeface="Calibri" pitchFamily="34" charset="0"/>
                <a:ea typeface="Calibri" pitchFamily="34" charset="0"/>
                <a:cs typeface="Times New Roman" pitchFamily="18" charset="0"/>
              </a:rPr>
              <a:t>/h dir</a:t>
            </a:r>
            <a:r>
              <a:rPr lang="es-ES" sz="2400" b="1" dirty="0" smtClean="0">
                <a:latin typeface="Calibri" pitchFamily="34" charset="0"/>
                <a:ea typeface="Calibri" pitchFamily="34" charset="0"/>
                <a:cs typeface="Times New Roman" pitchFamily="18" charset="0"/>
              </a:rPr>
              <a:t>. Araçların öğrenci alanına girişi yasaktır.</a:t>
            </a:r>
            <a:endParaRPr lang="tr-TR" sz="2400" dirty="0"/>
          </a:p>
        </p:txBody>
      </p:sp>
      <p:pic>
        <p:nvPicPr>
          <p:cNvPr id="6" name="10 Resim" descr="okulonleribir5.jpg"/>
          <p:cNvPicPr>
            <a:picLocks noChangeAspect="1"/>
          </p:cNvPicPr>
          <p:nvPr/>
        </p:nvPicPr>
        <p:blipFill>
          <a:blip r:embed="rId2" cstate="print"/>
          <a:stretch>
            <a:fillRect/>
          </a:stretch>
        </p:blipFill>
        <p:spPr>
          <a:xfrm>
            <a:off x="5765717" y="2455777"/>
            <a:ext cx="3270779" cy="4357599"/>
          </a:xfrm>
          <a:prstGeom prst="rect">
            <a:avLst/>
          </a:prstGeom>
        </p:spPr>
      </p:pic>
      <p:pic>
        <p:nvPicPr>
          <p:cNvPr id="7" name="12 Resim" descr="okulonleribir3.jpg"/>
          <p:cNvPicPr>
            <a:picLocks noChangeAspect="1"/>
          </p:cNvPicPr>
          <p:nvPr/>
        </p:nvPicPr>
        <p:blipFill>
          <a:blip r:embed="rId3" cstate="print"/>
          <a:stretch>
            <a:fillRect/>
          </a:stretch>
        </p:blipFill>
        <p:spPr>
          <a:xfrm>
            <a:off x="179512" y="2538344"/>
            <a:ext cx="3419872" cy="4347040"/>
          </a:xfrm>
          <a:prstGeom prst="rect">
            <a:avLst/>
          </a:prstGeom>
        </p:spPr>
      </p:pic>
    </p:spTree>
    <p:extLst>
      <p:ext uri="{BB962C8B-B14F-4D97-AF65-F5344CB8AC3E}">
        <p14:creationId xmlns:p14="http://schemas.microsoft.com/office/powerpoint/2010/main" val="20225119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411760" y="476672"/>
            <a:ext cx="432048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OKUL BAHÇESİNDE TRAFİK</a:t>
            </a:r>
            <a:endParaRPr lang="tr-TR" sz="2800" b="1" dirty="0">
              <a:solidFill>
                <a:srgbClr val="FF0000"/>
              </a:solidFill>
              <a:effectLst>
                <a:outerShdw blurRad="38100" dist="38100" dir="2700000" algn="tl">
                  <a:srgbClr val="000000">
                    <a:alpha val="43137"/>
                  </a:srgbClr>
                </a:outerShdw>
              </a:effectLst>
            </a:endParaRPr>
          </a:p>
        </p:txBody>
      </p:sp>
      <p:pic>
        <p:nvPicPr>
          <p:cNvPr id="18433" name="Picture 1" descr="C:\Users\Casper\Desktop\İŞ KAZ\17.jpg"/>
          <p:cNvPicPr>
            <a:picLocks noChangeAspect="1" noChangeArrowheads="1"/>
          </p:cNvPicPr>
          <p:nvPr/>
        </p:nvPicPr>
        <p:blipFill>
          <a:blip r:embed="rId2" cstate="print"/>
          <a:srcRect/>
          <a:stretch>
            <a:fillRect/>
          </a:stretch>
        </p:blipFill>
        <p:spPr bwMode="auto">
          <a:xfrm>
            <a:off x="899592" y="1196752"/>
            <a:ext cx="7128792" cy="5580790"/>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037153" y="476672"/>
            <a:ext cx="4896544"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BUZLU/KAYGAN MERDİVENLER</a:t>
            </a:r>
            <a:endParaRPr lang="tr-TR" sz="2800" b="1" dirty="0">
              <a:solidFill>
                <a:srgbClr val="FF0000"/>
              </a:solidFill>
              <a:effectLst>
                <a:outerShdw blurRad="38100" dist="38100" dir="2700000" algn="tl">
                  <a:srgbClr val="000000">
                    <a:alpha val="43137"/>
                  </a:srgbClr>
                </a:outerShdw>
              </a:effectLst>
            </a:endParaRPr>
          </a:p>
        </p:txBody>
      </p:sp>
      <p:sp>
        <p:nvSpPr>
          <p:cNvPr id="10" name="9 Dikdörtgen"/>
          <p:cNvSpPr/>
          <p:nvPr/>
        </p:nvSpPr>
        <p:spPr>
          <a:xfrm>
            <a:off x="1907704" y="1268760"/>
            <a:ext cx="6552728" cy="830997"/>
          </a:xfrm>
          <a:prstGeom prst="rect">
            <a:avLst/>
          </a:prstGeom>
        </p:spPr>
        <p:txBody>
          <a:bodyPr wrap="square">
            <a:spAutoFit/>
          </a:bodyPr>
          <a:lstStyle/>
          <a:p>
            <a:r>
              <a:rPr lang="tr-TR" sz="2400" b="1" dirty="0" smtClean="0">
                <a:solidFill>
                  <a:srgbClr val="0070C0"/>
                </a:solidFill>
              </a:rPr>
              <a:t>Okul </a:t>
            </a:r>
            <a:r>
              <a:rPr lang="tr-TR" sz="2400" b="1" dirty="0" err="1" smtClean="0">
                <a:solidFill>
                  <a:srgbClr val="0070C0"/>
                </a:solidFill>
              </a:rPr>
              <a:t>bahcesi</a:t>
            </a:r>
            <a:r>
              <a:rPr lang="tr-TR" sz="2400" b="1" dirty="0" smtClean="0">
                <a:solidFill>
                  <a:srgbClr val="0070C0"/>
                </a:solidFill>
              </a:rPr>
              <a:t> ve girişleri kaygan zeminden arındırılmış mı?</a:t>
            </a:r>
            <a:endParaRPr lang="tr-TR" sz="2400" b="1" dirty="0">
              <a:solidFill>
                <a:srgbClr val="0070C0"/>
              </a:solidFill>
            </a:endParaRPr>
          </a:p>
        </p:txBody>
      </p:sp>
      <p:pic>
        <p:nvPicPr>
          <p:cNvPr id="22531" name="Picture 3" descr="C:\Users\Casper\Desktop\İŞ KAZ\23.jpg"/>
          <p:cNvPicPr>
            <a:picLocks noChangeAspect="1" noChangeArrowheads="1"/>
          </p:cNvPicPr>
          <p:nvPr/>
        </p:nvPicPr>
        <p:blipFill>
          <a:blip r:embed="rId2" cstate="print"/>
          <a:srcRect/>
          <a:stretch>
            <a:fillRect/>
          </a:stretch>
        </p:blipFill>
        <p:spPr bwMode="auto">
          <a:xfrm>
            <a:off x="652321" y="2276872"/>
            <a:ext cx="7880119" cy="4032448"/>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771800" y="332656"/>
            <a:ext cx="360040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KAR – BUZ SARKIKLAR</a:t>
            </a:r>
            <a:endParaRPr lang="tr-TR" sz="2800" b="1" dirty="0">
              <a:solidFill>
                <a:srgbClr val="FF0000"/>
              </a:solidFill>
              <a:effectLst>
                <a:outerShdw blurRad="38100" dist="38100" dir="2700000" algn="tl">
                  <a:srgbClr val="000000">
                    <a:alpha val="43137"/>
                  </a:srgbClr>
                </a:outerShdw>
              </a:effectLst>
            </a:endParaRPr>
          </a:p>
        </p:txBody>
      </p:sp>
      <p:sp>
        <p:nvSpPr>
          <p:cNvPr id="9" name="8 Dikdörtgen"/>
          <p:cNvSpPr/>
          <p:nvPr/>
        </p:nvSpPr>
        <p:spPr>
          <a:xfrm>
            <a:off x="755576" y="855876"/>
            <a:ext cx="8195366" cy="954107"/>
          </a:xfrm>
          <a:prstGeom prst="rect">
            <a:avLst/>
          </a:prstGeom>
        </p:spPr>
        <p:txBody>
          <a:bodyPr wrap="square">
            <a:spAutoFit/>
          </a:bodyPr>
          <a:lstStyle/>
          <a:p>
            <a:r>
              <a:rPr lang="tr-TR" sz="2800" b="1" dirty="0" smtClean="0"/>
              <a:t>Özellikle kış mevsimlerinde donmuş sarkıklar için önlem alınmış mı?</a:t>
            </a:r>
            <a:endParaRPr lang="tr-TR" sz="2800" b="1" dirty="0"/>
          </a:p>
        </p:txBody>
      </p:sp>
      <p:pic>
        <p:nvPicPr>
          <p:cNvPr id="7" name="6 Resim" descr="C:\Users\nurullah\Desktop\KAR BUZ DÜŞEBİLİR.jpg"/>
          <p:cNvPicPr/>
          <p:nvPr/>
        </p:nvPicPr>
        <p:blipFill>
          <a:blip r:embed="rId2" cstate="print"/>
          <a:srcRect/>
          <a:stretch>
            <a:fillRect/>
          </a:stretch>
        </p:blipFill>
        <p:spPr bwMode="auto">
          <a:xfrm>
            <a:off x="0" y="1781727"/>
            <a:ext cx="3347864" cy="2808312"/>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8" name="7 Dikdörtgen"/>
          <p:cNvSpPr/>
          <p:nvPr/>
        </p:nvSpPr>
        <p:spPr>
          <a:xfrm>
            <a:off x="755576" y="4294549"/>
            <a:ext cx="2520280" cy="369332"/>
          </a:xfrm>
          <a:prstGeom prst="rect">
            <a:avLst/>
          </a:prstGeom>
        </p:spPr>
        <p:txBody>
          <a:bodyPr wrap="square">
            <a:spAutoFit/>
          </a:bodyPr>
          <a:lstStyle/>
          <a:p>
            <a:r>
              <a:rPr lang="tr-TR" b="1" dirty="0" smtClean="0">
                <a:solidFill>
                  <a:srgbClr val="FF0000"/>
                </a:solidFill>
              </a:rPr>
              <a:t>TABELASI ASILMALIDIR</a:t>
            </a:r>
            <a:endParaRPr lang="tr-TR" dirty="0">
              <a:solidFill>
                <a:srgbClr val="FF0000"/>
              </a:solidFill>
            </a:endParaRPr>
          </a:p>
        </p:txBody>
      </p:sp>
      <p:pic>
        <p:nvPicPr>
          <p:cNvPr id="22530" name="Picture 2" descr="C:\Users\Casper\Desktop\İŞ KAZ\22A.jpg"/>
          <p:cNvPicPr>
            <a:picLocks noChangeAspect="1" noChangeArrowheads="1"/>
          </p:cNvPicPr>
          <p:nvPr/>
        </p:nvPicPr>
        <p:blipFill>
          <a:blip r:embed="rId3" cstate="print"/>
          <a:srcRect/>
          <a:stretch>
            <a:fillRect/>
          </a:stretch>
        </p:blipFill>
        <p:spPr bwMode="auto">
          <a:xfrm>
            <a:off x="4572000" y="1332929"/>
            <a:ext cx="4062279" cy="2961620"/>
          </a:xfrm>
          <a:prstGeom prst="rect">
            <a:avLst/>
          </a:prstGeom>
        </p:spPr>
        <p:style>
          <a:lnRef idx="2">
            <a:schemeClr val="accent2"/>
          </a:lnRef>
          <a:fillRef idx="1">
            <a:schemeClr val="lt1"/>
          </a:fillRef>
          <a:effectRef idx="0">
            <a:schemeClr val="accent2"/>
          </a:effectRef>
          <a:fontRef idx="minor">
            <a:schemeClr val="dk1"/>
          </a:fontRef>
        </p:style>
      </p:pic>
      <p:pic>
        <p:nvPicPr>
          <p:cNvPr id="10" name="Picture 3"/>
          <p:cNvPicPr>
            <a:picLocks noChangeAspect="1" noChangeArrowheads="1"/>
          </p:cNvPicPr>
          <p:nvPr/>
        </p:nvPicPr>
        <p:blipFill>
          <a:blip r:embed="rId4" cstate="print"/>
          <a:srcRect/>
          <a:stretch>
            <a:fillRect/>
          </a:stretch>
        </p:blipFill>
        <p:spPr bwMode="auto">
          <a:xfrm>
            <a:off x="3486016" y="4177617"/>
            <a:ext cx="3090348" cy="2679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059832" y="476672"/>
            <a:ext cx="30243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ENGELLİ RAMPASI</a:t>
            </a:r>
            <a:endParaRPr lang="tr-TR" sz="2800" b="1" dirty="0">
              <a:solidFill>
                <a:srgbClr val="FF0000"/>
              </a:solidFill>
              <a:effectLst>
                <a:outerShdw blurRad="38100" dist="38100" dir="2700000" algn="tl">
                  <a:srgbClr val="000000">
                    <a:alpha val="43137"/>
                  </a:srgbClr>
                </a:outerShdw>
              </a:effectLst>
            </a:endParaRPr>
          </a:p>
        </p:txBody>
      </p:sp>
      <p:sp>
        <p:nvSpPr>
          <p:cNvPr id="9" name="8 Dikdörtgen"/>
          <p:cNvSpPr/>
          <p:nvPr/>
        </p:nvSpPr>
        <p:spPr>
          <a:xfrm>
            <a:off x="1736068" y="1005153"/>
            <a:ext cx="6264696" cy="954107"/>
          </a:xfrm>
          <a:prstGeom prst="rect">
            <a:avLst/>
          </a:prstGeom>
        </p:spPr>
        <p:txBody>
          <a:bodyPr wrap="square">
            <a:spAutoFit/>
          </a:bodyPr>
          <a:lstStyle/>
          <a:p>
            <a:pPr lvl="0" algn="ctr"/>
            <a:r>
              <a:rPr lang="tr-TR" sz="2800" dirty="0" smtClean="0">
                <a:solidFill>
                  <a:srgbClr val="0070C0"/>
                </a:solidFill>
              </a:rPr>
              <a:t>Engelli merdivenleri için uygun korkuluklar yapılmalı</a:t>
            </a:r>
            <a:endParaRPr lang="tr-TR" sz="2800" dirty="0">
              <a:solidFill>
                <a:srgbClr val="0070C0"/>
              </a:solidFill>
            </a:endParaRPr>
          </a:p>
        </p:txBody>
      </p:sp>
      <p:pic>
        <p:nvPicPr>
          <p:cNvPr id="10" name="9 Resim" descr="C:\Users\nurullah\Desktop\takip edilecek işler\ENGELLİ MERDİVENLERİ.jpg"/>
          <p:cNvPicPr/>
          <p:nvPr/>
        </p:nvPicPr>
        <p:blipFill>
          <a:blip r:embed="rId2" cstate="print"/>
          <a:srcRect/>
          <a:stretch>
            <a:fillRect/>
          </a:stretch>
        </p:blipFill>
        <p:spPr bwMode="auto">
          <a:xfrm>
            <a:off x="4022981" y="1959260"/>
            <a:ext cx="5040560" cy="2949264"/>
          </a:xfrm>
          <a:prstGeom prst="rect">
            <a:avLst/>
          </a:prstGeom>
          <a:noFill/>
          <a:ln w="9525">
            <a:noFill/>
            <a:miter lim="800000"/>
            <a:headEnd/>
            <a:tailEnd/>
          </a:ln>
        </p:spPr>
      </p:pic>
      <p:pic>
        <p:nvPicPr>
          <p:cNvPr id="5" name="6 Resim" descr="okullara_engelli_rampalari_yapiliyor_h9324.jpg"/>
          <p:cNvPicPr>
            <a:picLocks noChangeAspect="1"/>
          </p:cNvPicPr>
          <p:nvPr/>
        </p:nvPicPr>
        <p:blipFill>
          <a:blip r:embed="rId3" cstate="print"/>
          <a:stretch>
            <a:fillRect/>
          </a:stretch>
        </p:blipFill>
        <p:spPr>
          <a:xfrm>
            <a:off x="107505" y="3545516"/>
            <a:ext cx="4464496" cy="2983188"/>
          </a:xfrm>
          <a:prstGeom prst="rect">
            <a:avLst/>
          </a:prstGeom>
        </p:spPr>
      </p:pic>
      <p:sp>
        <p:nvSpPr>
          <p:cNvPr id="7" name="7 Dikdörtgen"/>
          <p:cNvSpPr/>
          <p:nvPr/>
        </p:nvSpPr>
        <p:spPr>
          <a:xfrm>
            <a:off x="823321" y="2492896"/>
            <a:ext cx="2236511" cy="923330"/>
          </a:xfrm>
          <a:prstGeom prst="rect">
            <a:avLst/>
          </a:prstGeom>
          <a:noFill/>
        </p:spPr>
        <p:txBody>
          <a:bodyPr wrap="none" lIns="91440" tIns="45720" rIns="91440" bIns="45720">
            <a:spAutoFit/>
          </a:bodyPr>
          <a:lstStyle/>
          <a:p>
            <a:pPr algn="ctr"/>
            <a:r>
              <a:rPr lang="tr-T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YANLIŞ</a:t>
            </a:r>
            <a:endParaRPr lang="tr-TR"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endParaRPr>
          </a:p>
        </p:txBody>
      </p:sp>
      <p:sp>
        <p:nvSpPr>
          <p:cNvPr id="8" name="10 Dikdörtgen"/>
          <p:cNvSpPr/>
          <p:nvPr/>
        </p:nvSpPr>
        <p:spPr>
          <a:xfrm>
            <a:off x="5868144" y="5037110"/>
            <a:ext cx="2358659" cy="923330"/>
          </a:xfrm>
          <a:prstGeom prst="rect">
            <a:avLst/>
          </a:prstGeom>
          <a:noFill/>
        </p:spPr>
        <p:txBody>
          <a:bodyPr wrap="none" lIns="91440" tIns="45720" rIns="91440" bIns="45720">
            <a:spAutoFit/>
          </a:bodyPr>
          <a:lstStyle/>
          <a:p>
            <a:pPr algn="ctr"/>
            <a:r>
              <a:rPr lang="tr-T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B050"/>
                </a:solidFill>
                <a:effectLst>
                  <a:outerShdw blurRad="41275" dist="12700" dir="12000000" algn="tl" rotWithShape="0">
                    <a:srgbClr val="000000">
                      <a:alpha val="40000"/>
                    </a:srgbClr>
                  </a:outerShdw>
                </a:effectLst>
              </a:rPr>
              <a:t>DOĞRU</a:t>
            </a:r>
            <a:endParaRPr lang="tr-TR"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B050"/>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53" t="46007" r="50457" b="25000"/>
          <a:stretch/>
        </p:blipFill>
        <p:spPr bwMode="auto">
          <a:xfrm>
            <a:off x="1979712" y="1340768"/>
            <a:ext cx="542915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936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915816" y="487760"/>
            <a:ext cx="241226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ACİL ÇIKIŞLAR</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467544" y="1124744"/>
            <a:ext cx="8352928" cy="1446550"/>
          </a:xfrm>
          <a:prstGeom prst="rect">
            <a:avLst/>
          </a:prstGeom>
        </p:spPr>
        <p:txBody>
          <a:bodyPr wrap="square">
            <a:spAutoFit/>
          </a:bodyPr>
          <a:lstStyle/>
          <a:p>
            <a:pPr lvl="0"/>
            <a:r>
              <a:rPr lang="tr-TR" sz="2200" b="1" dirty="0" smtClean="0"/>
              <a:t>Acil çıkış levhaları uygun ve görünür bir şekilde acil çıkış kapılarını veya yönlerini göstermelidir.</a:t>
            </a:r>
          </a:p>
          <a:p>
            <a:pPr lvl="0"/>
            <a:endParaRPr lang="tr-TR" sz="2200" b="1" dirty="0" smtClean="0"/>
          </a:p>
          <a:p>
            <a:r>
              <a:rPr lang="tr-TR" sz="2200" b="1" dirty="0" smtClean="0"/>
              <a:t>Acil çıkış uyarı levhalarının çıkışı gösterecek şekilde konumlandırılmalı.</a:t>
            </a:r>
            <a:endParaRPr lang="tr-TR" sz="2200" b="1" dirty="0"/>
          </a:p>
        </p:txBody>
      </p:sp>
      <p:pic>
        <p:nvPicPr>
          <p:cNvPr id="8" name="7 Resim" descr="C:\Users\nurullah\Desktop\takip edilecek işler\ACİL ÇIKIŞ LEVHALARI.jpg"/>
          <p:cNvPicPr/>
          <p:nvPr/>
        </p:nvPicPr>
        <p:blipFill>
          <a:blip r:embed="rId2" cstate="print"/>
          <a:srcRect/>
          <a:stretch>
            <a:fillRect/>
          </a:stretch>
        </p:blipFill>
        <p:spPr bwMode="auto">
          <a:xfrm>
            <a:off x="1691680" y="2708920"/>
            <a:ext cx="5256584" cy="3744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B050"/>
                </a:solidFill>
              </a:rPr>
              <a:t>ACİL ÇIKIŞLAR</a:t>
            </a:r>
            <a:endParaRPr lang="tr-TR" sz="2800" b="1" dirty="0">
              <a:solidFill>
                <a:srgbClr val="00B050"/>
              </a:solidFill>
            </a:endParaRPr>
          </a:p>
        </p:txBody>
      </p:sp>
      <p:sp>
        <p:nvSpPr>
          <p:cNvPr id="7" name="6 Dikdörtgen"/>
          <p:cNvSpPr/>
          <p:nvPr/>
        </p:nvSpPr>
        <p:spPr>
          <a:xfrm>
            <a:off x="467544" y="1412776"/>
            <a:ext cx="8496944" cy="523220"/>
          </a:xfrm>
          <a:prstGeom prst="rect">
            <a:avLst/>
          </a:prstGeom>
        </p:spPr>
        <p:txBody>
          <a:bodyPr wrap="square">
            <a:spAutoFit/>
          </a:bodyPr>
          <a:lstStyle/>
          <a:p>
            <a:pPr lvl="0"/>
            <a:r>
              <a:rPr lang="tr-TR" sz="2800" dirty="0" smtClean="0">
                <a:solidFill>
                  <a:srgbClr val="00B050"/>
                </a:solidFill>
              </a:rPr>
              <a:t>Acil çıkış kapılarının önündeki engeller kaldırılmalıdır.</a:t>
            </a:r>
            <a:endParaRPr lang="tr-TR" sz="2800" dirty="0">
              <a:solidFill>
                <a:srgbClr val="00B050"/>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916832"/>
            <a:ext cx="6048672" cy="457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1"/>
          </p:nvPr>
        </p:nvSpPr>
        <p:spPr/>
        <p:txBody>
          <a:bodyPr/>
          <a:lstStyle/>
          <a:p>
            <a:fld id="{B1DEFA8C-F947-479F-BE07-76B6B3F80BF1}" type="slidenum">
              <a:rPr lang="tr-TR" smtClean="0"/>
              <a:pPr/>
              <a:t>31</a:t>
            </a:fld>
            <a:endParaRPr lang="tr-TR"/>
          </a:p>
        </p:txBody>
      </p:sp>
    </p:spTree>
    <p:extLst>
      <p:ext uri="{BB962C8B-B14F-4D97-AF65-F5344CB8AC3E}">
        <p14:creationId xmlns:p14="http://schemas.microsoft.com/office/powerpoint/2010/main" val="2402898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ACİL ÇIKIŞLAR</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323528" y="1099561"/>
            <a:ext cx="8712968" cy="523220"/>
          </a:xfrm>
          <a:prstGeom prst="rect">
            <a:avLst/>
          </a:prstGeom>
        </p:spPr>
        <p:txBody>
          <a:bodyPr wrap="square">
            <a:spAutoFit/>
          </a:bodyPr>
          <a:lstStyle/>
          <a:p>
            <a:pPr lvl="0"/>
            <a:r>
              <a:rPr lang="tr-TR" sz="2800" dirty="0" smtClean="0">
                <a:solidFill>
                  <a:srgbClr val="3366FF"/>
                </a:solidFill>
              </a:rPr>
              <a:t>Acil çıkış kapılarının önündeki engeller kaldırılmalıdır.</a:t>
            </a:r>
            <a:endParaRPr lang="tr-TR" sz="2800" dirty="0">
              <a:solidFill>
                <a:srgbClr val="3366FF"/>
              </a:solidFill>
            </a:endParaRPr>
          </a:p>
        </p:txBody>
      </p:sp>
      <p:sp>
        <p:nvSpPr>
          <p:cNvPr id="10" name="9 Dikdörtgen"/>
          <p:cNvSpPr/>
          <p:nvPr/>
        </p:nvSpPr>
        <p:spPr>
          <a:xfrm>
            <a:off x="315698" y="1720261"/>
            <a:ext cx="2952328" cy="954107"/>
          </a:xfrm>
          <a:prstGeom prst="rect">
            <a:avLst/>
          </a:prstGeom>
        </p:spPr>
        <p:txBody>
          <a:bodyPr wrap="square">
            <a:spAutoFit/>
          </a:bodyPr>
          <a:lstStyle/>
          <a:p>
            <a:pPr lvl="0"/>
            <a:r>
              <a:rPr lang="tr-TR" sz="2800" dirty="0" smtClean="0">
                <a:solidFill>
                  <a:srgbClr val="3366FF"/>
                </a:solidFill>
              </a:rPr>
              <a:t>Acil çıkış kapıları dışa açılmalıdır.</a:t>
            </a:r>
            <a:endParaRPr lang="tr-TR" sz="2800" dirty="0">
              <a:solidFill>
                <a:srgbClr val="3366FF"/>
              </a:solidFill>
            </a:endParaRPr>
          </a:p>
        </p:txBody>
      </p:sp>
      <p:pic>
        <p:nvPicPr>
          <p:cNvPr id="11" name="10 Resim" descr="Yangin-Kapisi-Modelleri-13.jpg"/>
          <p:cNvPicPr>
            <a:picLocks noChangeAspect="1"/>
          </p:cNvPicPr>
          <p:nvPr/>
        </p:nvPicPr>
        <p:blipFill>
          <a:blip r:embed="rId2" cstate="print"/>
          <a:stretch>
            <a:fillRect/>
          </a:stretch>
        </p:blipFill>
        <p:spPr>
          <a:xfrm>
            <a:off x="3874544" y="2047251"/>
            <a:ext cx="4956529" cy="3771609"/>
          </a:xfrm>
          <a:prstGeom prst="rect">
            <a:avLst/>
          </a:prstGeom>
        </p:spPr>
      </p:pic>
      <p:pic>
        <p:nvPicPr>
          <p:cNvPr id="12" name="11 Resim" descr="Bahcelievler-Yangin-Merdiveni-30.jpg"/>
          <p:cNvPicPr>
            <a:picLocks noChangeAspect="1"/>
          </p:cNvPicPr>
          <p:nvPr/>
        </p:nvPicPr>
        <p:blipFill>
          <a:blip r:embed="rId3" cstate="print"/>
          <a:stretch>
            <a:fillRect/>
          </a:stretch>
        </p:blipFill>
        <p:spPr>
          <a:xfrm>
            <a:off x="330289" y="2849206"/>
            <a:ext cx="3059832" cy="3839797"/>
          </a:xfrm>
          <a:prstGeom prst="rect">
            <a:avLst/>
          </a:prstGeom>
        </p:spPr>
      </p:pic>
      <p:sp>
        <p:nvSpPr>
          <p:cNvPr id="8" name="7 Dikdörtgen"/>
          <p:cNvSpPr/>
          <p:nvPr/>
        </p:nvSpPr>
        <p:spPr>
          <a:xfrm>
            <a:off x="4680012" y="5981117"/>
            <a:ext cx="3168352" cy="707886"/>
          </a:xfrm>
          <a:prstGeom prst="rect">
            <a:avLst/>
          </a:prstGeom>
        </p:spPr>
        <p:txBody>
          <a:bodyPr wrap="square">
            <a:spAutoFit/>
          </a:bodyPr>
          <a:lstStyle/>
          <a:p>
            <a:r>
              <a:rPr lang="tr-TR" sz="2000" dirty="0" smtClean="0">
                <a:solidFill>
                  <a:srgbClr val="FF0000"/>
                </a:solidFill>
              </a:rPr>
              <a:t>Yangın merdiveni kullanılabilir durumda mı? </a:t>
            </a:r>
            <a:endParaRPr lang="tr-TR" sz="2000" dirty="0">
              <a:solidFill>
                <a:srgbClr val="FF0000"/>
              </a:solidFill>
            </a:endParaRPr>
          </a:p>
        </p:txBody>
      </p:sp>
      <p:pic>
        <p:nvPicPr>
          <p:cNvPr id="13" name="10 Resim" descr="y29_yangin_cikis_kapisinin_onunu_kapatma-300x266.jpg"/>
          <p:cNvPicPr>
            <a:picLocks noChangeAspect="1"/>
          </p:cNvPicPr>
          <p:nvPr/>
        </p:nvPicPr>
        <p:blipFill>
          <a:blip r:embed="rId4" cstate="print"/>
          <a:stretch>
            <a:fillRect/>
          </a:stretch>
        </p:blipFill>
        <p:spPr>
          <a:xfrm>
            <a:off x="7182049" y="4366125"/>
            <a:ext cx="1638423" cy="145273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303748" y="509999"/>
            <a:ext cx="48245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ACİL DURUM TELEFONLARI</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395536" y="1412776"/>
            <a:ext cx="8640960" cy="954107"/>
          </a:xfrm>
          <a:prstGeom prst="rect">
            <a:avLst/>
          </a:prstGeom>
        </p:spPr>
        <p:txBody>
          <a:bodyPr wrap="square">
            <a:spAutoFit/>
          </a:bodyPr>
          <a:lstStyle/>
          <a:p>
            <a:pPr lvl="0"/>
            <a:r>
              <a:rPr lang="tr-TR" sz="2800" dirty="0" smtClean="0">
                <a:solidFill>
                  <a:srgbClr val="3366FF"/>
                </a:solidFill>
              </a:rPr>
              <a:t>Acil durumlarda yardım çağırma telefon numaraları levhası herkesin rahatlıkla </a:t>
            </a:r>
            <a:r>
              <a:rPr lang="tr-TR" sz="2800" dirty="0" err="1" smtClean="0">
                <a:solidFill>
                  <a:srgbClr val="3366FF"/>
                </a:solidFill>
              </a:rPr>
              <a:t>görebilebileceği</a:t>
            </a:r>
            <a:r>
              <a:rPr lang="tr-TR" sz="2800" dirty="0" smtClean="0">
                <a:solidFill>
                  <a:srgbClr val="3366FF"/>
                </a:solidFill>
              </a:rPr>
              <a:t> yerlerde olmalıdır.</a:t>
            </a:r>
            <a:endParaRPr lang="tr-TR" sz="2800" dirty="0">
              <a:solidFill>
                <a:srgbClr val="3366FF"/>
              </a:solidFill>
            </a:endParaRPr>
          </a:p>
        </p:txBody>
      </p:sp>
      <p:pic>
        <p:nvPicPr>
          <p:cNvPr id="8" name="7 Resim" descr="C:\Users\nurullah\Desktop\takip edilecek işler\acil-numaralar-2211.jpg"/>
          <p:cNvPicPr/>
          <p:nvPr/>
        </p:nvPicPr>
        <p:blipFill>
          <a:blip r:embed="rId2" cstate="print"/>
          <a:srcRect/>
          <a:stretch>
            <a:fillRect/>
          </a:stretch>
        </p:blipFill>
        <p:spPr bwMode="auto">
          <a:xfrm>
            <a:off x="1963129" y="2522146"/>
            <a:ext cx="5778165" cy="41472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325897" y="490272"/>
            <a:ext cx="396044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ACİL DURUM BUTONLARI</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251520" y="1412776"/>
            <a:ext cx="8712968" cy="492443"/>
          </a:xfrm>
          <a:prstGeom prst="rect">
            <a:avLst/>
          </a:prstGeom>
        </p:spPr>
        <p:txBody>
          <a:bodyPr wrap="square">
            <a:spAutoFit/>
          </a:bodyPr>
          <a:lstStyle/>
          <a:p>
            <a:pPr lvl="0"/>
            <a:r>
              <a:rPr lang="tr-TR" sz="2600" b="1" dirty="0" smtClean="0"/>
              <a:t>Acil uyarı butonu görünür yerde ve çalışır durumda olmalıdır.</a:t>
            </a:r>
            <a:endParaRPr lang="tr-TR" sz="2600" b="1" dirty="0"/>
          </a:p>
        </p:txBody>
      </p:sp>
      <p:pic>
        <p:nvPicPr>
          <p:cNvPr id="5" name="Resim 1"/>
          <p:cNvPicPr>
            <a:picLocks noChangeAspect="1"/>
          </p:cNvPicPr>
          <p:nvPr/>
        </p:nvPicPr>
        <p:blipFill rotWithShape="1">
          <a:blip r:embed="rId2" cstate="print">
            <a:extLst>
              <a:ext uri="{28A0092B-C50C-407E-A947-70E740481C1C}">
                <a14:useLocalDpi xmlns:a14="http://schemas.microsoft.com/office/drawing/2010/main" val="0"/>
              </a:ext>
            </a:extLst>
          </a:blip>
          <a:srcRect l="16356" r="19313"/>
          <a:stretch/>
        </p:blipFill>
        <p:spPr>
          <a:xfrm>
            <a:off x="0" y="3734545"/>
            <a:ext cx="5137922" cy="2581564"/>
          </a:xfrm>
          <a:prstGeom prst="rect">
            <a:avLst/>
          </a:prstGeom>
        </p:spPr>
      </p:pic>
      <p:pic>
        <p:nvPicPr>
          <p:cNvPr id="9" name="8 Resim" descr="C:\Users\nurullah\Desktop\ACİL UYARI BUTONU.png"/>
          <p:cNvPicPr/>
          <p:nvPr/>
        </p:nvPicPr>
        <p:blipFill>
          <a:blip r:embed="rId3" cstate="print"/>
          <a:srcRect/>
          <a:stretch>
            <a:fillRect/>
          </a:stretch>
        </p:blipFill>
        <p:spPr bwMode="auto">
          <a:xfrm>
            <a:off x="6255914" y="2156993"/>
            <a:ext cx="2348534" cy="2868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59732" y="476672"/>
            <a:ext cx="48245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ERKEN UYARI SİSTEMLERİ</a:t>
            </a:r>
            <a:endParaRPr lang="tr-TR" sz="2800" b="1" dirty="0">
              <a:solidFill>
                <a:srgbClr val="FF0000"/>
              </a:solidFill>
              <a:effectLst>
                <a:outerShdw blurRad="38100" dist="38100" dir="2700000" algn="tl">
                  <a:srgbClr val="000000">
                    <a:alpha val="43137"/>
                  </a:srgbClr>
                </a:outerShdw>
              </a:effectLst>
            </a:endParaRPr>
          </a:p>
        </p:txBody>
      </p:sp>
      <p:sp>
        <p:nvSpPr>
          <p:cNvPr id="55297" name="Rectangle 1"/>
          <p:cNvSpPr>
            <a:spLocks noChangeArrowheads="1"/>
          </p:cNvSpPr>
          <p:nvPr/>
        </p:nvSpPr>
        <p:spPr bwMode="auto">
          <a:xfrm>
            <a:off x="1979712" y="1151166"/>
            <a:ext cx="51845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lvl="0" indent="-514350" fontAlgn="base">
              <a:spcBef>
                <a:spcPct val="0"/>
              </a:spcBef>
              <a:spcAft>
                <a:spcPct val="0"/>
              </a:spcAft>
            </a:pPr>
            <a:r>
              <a:rPr lang="tr-TR" sz="2800" b="1" dirty="0" smtClean="0">
                <a:solidFill>
                  <a:srgbClr val="0000FF"/>
                </a:solidFill>
                <a:cs typeface="Arial" pitchFamily="34" charset="0"/>
              </a:rPr>
              <a:t>Erken Uyarı Sistemleri var mı?</a:t>
            </a:r>
            <a:endParaRPr kumimoji="0" lang="tr-TR" sz="2800" b="1" i="0" u="none" strike="noStrike" cap="none" normalizeH="0" baseline="0" dirty="0" smtClean="0">
              <a:ln>
                <a:noFill/>
              </a:ln>
              <a:solidFill>
                <a:srgbClr val="0000FF"/>
              </a:solidFill>
              <a:effectLst/>
              <a:cs typeface="Arial" pitchFamily="34" charset="0"/>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0658" name="Picture 2" descr="http://content.bitenekadar.com/assets/images/urun/dogal-gaz-alarm-dedektor-115840_3_18.jpg">
            <a:hlinkClick r:id="rId2"/>
          </p:cNvPr>
          <p:cNvPicPr>
            <a:picLocks noChangeAspect="1" noChangeArrowheads="1"/>
          </p:cNvPicPr>
          <p:nvPr/>
        </p:nvPicPr>
        <p:blipFill>
          <a:blip r:embed="rId3" cstate="print"/>
          <a:srcRect/>
          <a:stretch>
            <a:fillRect/>
          </a:stretch>
        </p:blipFill>
        <p:spPr bwMode="auto">
          <a:xfrm>
            <a:off x="0" y="2276872"/>
            <a:ext cx="3419872" cy="4001901"/>
          </a:xfrm>
          <a:prstGeom prst="rect">
            <a:avLst/>
          </a:prstGeom>
          <a:noFill/>
        </p:spPr>
      </p:pic>
      <p:pic>
        <p:nvPicPr>
          <p:cNvPr id="70660" name="Picture 4" descr="http://www.elektronikguvenliksistemleri.info/wp-content/uploads/2014/11/arton-spd-3.2-duman-dedekt%C3%B6r%C3%BC.png">
            <a:hlinkClick r:id="rId4"/>
          </p:cNvPr>
          <p:cNvPicPr>
            <a:picLocks noChangeAspect="1" noChangeArrowheads="1"/>
          </p:cNvPicPr>
          <p:nvPr/>
        </p:nvPicPr>
        <p:blipFill rotWithShape="1">
          <a:blip r:embed="rId5" cstate="print"/>
          <a:srcRect l="3145" t="8771" r="2275" b="5346"/>
          <a:stretch/>
        </p:blipFill>
        <p:spPr bwMode="auto">
          <a:xfrm>
            <a:off x="3879273" y="1645577"/>
            <a:ext cx="4890654" cy="2699517"/>
          </a:xfrm>
          <a:prstGeom prst="rect">
            <a:avLst/>
          </a:prstGeom>
          <a:noFill/>
        </p:spPr>
      </p:pic>
      <p:pic>
        <p:nvPicPr>
          <p:cNvPr id="2050" name="Picture 2" descr="C:\Users\Büro\Desktop\s094e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9164" y="4556026"/>
            <a:ext cx="2450208" cy="2118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987824" y="476672"/>
            <a:ext cx="2853109"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YANGIN TÜPLERİ</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159794" y="999892"/>
            <a:ext cx="8856984" cy="1938992"/>
          </a:xfrm>
          <a:prstGeom prst="rect">
            <a:avLst/>
          </a:prstGeom>
        </p:spPr>
        <p:txBody>
          <a:bodyPr wrap="square">
            <a:spAutoFit/>
          </a:bodyPr>
          <a:lstStyle/>
          <a:p>
            <a:pPr lvl="0"/>
            <a:r>
              <a:rPr lang="tr-TR" sz="2400" dirty="0" smtClean="0">
                <a:solidFill>
                  <a:srgbClr val="3366FF"/>
                </a:solidFill>
              </a:rPr>
              <a:t>Yangın tüplerinin </a:t>
            </a:r>
            <a:r>
              <a:rPr lang="tr-TR" sz="2400" dirty="0" err="1" smtClean="0">
                <a:solidFill>
                  <a:srgbClr val="3366FF"/>
                </a:solidFill>
              </a:rPr>
              <a:t>dolumuna</a:t>
            </a:r>
            <a:r>
              <a:rPr lang="tr-TR" sz="2400" dirty="0" smtClean="0">
                <a:solidFill>
                  <a:srgbClr val="3366FF"/>
                </a:solidFill>
              </a:rPr>
              <a:t> dikkat edilmeli. Dolum tarihi geçmiş tüpleri tekrar doldurmalıdır.  Önüne malzeme istiflenmemelidir.</a:t>
            </a:r>
          </a:p>
          <a:p>
            <a:pPr lvl="0"/>
            <a:endParaRPr lang="tr-TR" sz="2400" dirty="0" smtClean="0">
              <a:solidFill>
                <a:srgbClr val="3366FF"/>
              </a:solidFill>
            </a:endParaRPr>
          </a:p>
          <a:p>
            <a:r>
              <a:rPr lang="tr-TR" sz="2400" dirty="0" smtClean="0">
                <a:solidFill>
                  <a:srgbClr val="3366FF"/>
                </a:solidFill>
              </a:rPr>
              <a:t>Yangın tüpü yerden 90 cm yukarı asılmış vaziyette olmalı ve doluluk oranı sürekli kontrol edilmelidir.</a:t>
            </a:r>
            <a:endParaRPr lang="tr-TR" sz="2400" dirty="0">
              <a:solidFill>
                <a:srgbClr val="3366FF"/>
              </a:solidFill>
            </a:endParaRPr>
          </a:p>
        </p:txBody>
      </p:sp>
      <p:pic>
        <p:nvPicPr>
          <p:cNvPr id="8" name="7 Resim" descr="C:\Users\nurullah\Desktop\takip edilecek işler\YANGIN TÜPÜ.jpg"/>
          <p:cNvPicPr/>
          <p:nvPr/>
        </p:nvPicPr>
        <p:blipFill>
          <a:blip r:embed="rId2" cstate="print"/>
          <a:srcRect/>
          <a:stretch>
            <a:fillRect/>
          </a:stretch>
        </p:blipFill>
        <p:spPr bwMode="auto">
          <a:xfrm>
            <a:off x="3982332" y="3557777"/>
            <a:ext cx="5130155" cy="2716676"/>
          </a:xfrm>
          <a:prstGeom prst="rect">
            <a:avLst/>
          </a:prstGeom>
          <a:noFill/>
          <a:ln w="9525">
            <a:noFill/>
            <a:miter lim="800000"/>
            <a:headEnd/>
            <a:tailEnd/>
          </a:ln>
        </p:spPr>
      </p:pic>
      <p:sp>
        <p:nvSpPr>
          <p:cNvPr id="53249" name="Rectangle 1"/>
          <p:cNvSpPr>
            <a:spLocks noChangeArrowheads="1"/>
          </p:cNvSpPr>
          <p:nvPr/>
        </p:nvSpPr>
        <p:spPr bwMode="auto">
          <a:xfrm>
            <a:off x="0" y="3978061"/>
            <a:ext cx="3982332" cy="19082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effectLst/>
                <a:latin typeface="Calibri" pitchFamily="34" charset="0"/>
                <a:ea typeface="Calibri" pitchFamily="34" charset="0"/>
                <a:cs typeface="Times New Roman" pitchFamily="18" charset="0"/>
              </a:rPr>
              <a:t>Yangın esnasın da ilk müdahalede kullanılan bu tüpler </a:t>
            </a:r>
            <a:r>
              <a:rPr kumimoji="0" lang="es-ES"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6 kg kuru kimyevi toz </a:t>
            </a:r>
            <a:r>
              <a:rPr kumimoji="0" lang="es-ES" b="0" i="0" u="none" strike="noStrike" cap="none" normalizeH="0" baseline="0" dirty="0" smtClean="0">
                <a:ln>
                  <a:noFill/>
                </a:ln>
                <a:effectLst/>
                <a:latin typeface="Calibri" pitchFamily="34" charset="0"/>
                <a:ea typeface="Calibri" pitchFamily="34" charset="0"/>
                <a:cs typeface="Times New Roman" pitchFamily="18" charset="0"/>
              </a:rPr>
              <a:t>barındıran boğma özellikli </a:t>
            </a:r>
            <a:r>
              <a:rPr kumimoji="0" lang="es-ES" b="0" i="0" u="none" strike="noStrike" cap="none" normalizeH="0" baseline="0" dirty="0" err="1" smtClean="0">
                <a:ln>
                  <a:noFill/>
                </a:ln>
                <a:effectLst/>
                <a:latin typeface="Calibri" pitchFamily="34" charset="0"/>
                <a:ea typeface="Calibri" pitchFamily="34" charset="0"/>
                <a:cs typeface="Times New Roman" pitchFamily="18" charset="0"/>
              </a:rPr>
              <a:t>tüplerdir</a:t>
            </a:r>
            <a:r>
              <a:rPr kumimoji="0" lang="es-ES" b="0" i="0" u="none" strike="noStrike" cap="none" normalizeH="0" baseline="0" dirty="0" smtClean="0">
                <a:ln>
                  <a:noFill/>
                </a:ln>
                <a:effectLst/>
                <a:latin typeface="Calibri" pitchFamily="34" charset="0"/>
                <a:ea typeface="Calibri" pitchFamily="34" charset="0"/>
                <a:cs typeface="Times New Roman" pitchFamily="18" charset="0"/>
              </a:rPr>
              <a:t>.</a:t>
            </a:r>
            <a:endParaRPr kumimoji="0" lang="tr-TR" b="0" i="0"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effectLst/>
                <a:latin typeface="Calibri" pitchFamily="34" charset="0"/>
                <a:ea typeface="Calibri" pitchFamily="34" charset="0"/>
                <a:cs typeface="Times New Roman" pitchFamily="18" charset="0"/>
              </a:rPr>
              <a:t> Okullar bünyesinde kullanılması zorunlu olan bu tüpler</a:t>
            </a:r>
            <a:r>
              <a:rPr lang="tr-TR" dirty="0" smtClean="0">
                <a:latin typeface="Calibri" pitchFamily="34" charset="0"/>
                <a:ea typeface="Calibri" pitchFamily="34" charset="0"/>
                <a:cs typeface="Times New Roman" pitchFamily="18" charset="0"/>
              </a:rPr>
              <a:t>, </a:t>
            </a:r>
            <a:r>
              <a:rPr kumimoji="0" lang="es-ES" b="0" i="0" u="none" strike="noStrike" cap="none" normalizeH="0" baseline="0" dirty="0" smtClean="0">
                <a:ln>
                  <a:noFill/>
                </a:ln>
                <a:effectLst/>
                <a:latin typeface="Calibri" pitchFamily="34" charset="0"/>
                <a:ea typeface="Calibri" pitchFamily="34" charset="0"/>
                <a:cs typeface="Times New Roman" pitchFamily="18" charset="0"/>
              </a:rPr>
              <a:t>ulaşılabilir alanda </a:t>
            </a:r>
            <a:r>
              <a:rPr kumimoji="0" lang="tr-TR" b="0" i="0" u="none" strike="noStrike" cap="none" normalizeH="0" baseline="0" dirty="0" smtClean="0">
                <a:ln>
                  <a:noFill/>
                </a:ln>
                <a:effectLst/>
                <a:latin typeface="Calibri" pitchFamily="34" charset="0"/>
                <a:ea typeface="Calibri" pitchFamily="34" charset="0"/>
                <a:cs typeface="Times New Roman" pitchFamily="18" charset="0"/>
              </a:rPr>
              <a:t>b</a:t>
            </a:r>
            <a:r>
              <a:rPr kumimoji="0" lang="es-ES" b="0" i="0" u="none" strike="noStrike" cap="none" normalizeH="0" baseline="0" dirty="0" err="1" smtClean="0">
                <a:ln>
                  <a:noFill/>
                </a:ln>
                <a:effectLst/>
                <a:latin typeface="Calibri" pitchFamily="34" charset="0"/>
                <a:ea typeface="Calibri" pitchFamily="34" charset="0"/>
                <a:cs typeface="Times New Roman" pitchFamily="18" charset="0"/>
              </a:rPr>
              <a:t>ulundurulmalıdır</a:t>
            </a:r>
            <a:r>
              <a:rPr kumimoji="0" lang="es-ES" b="0" i="0" u="none" strike="noStrike" cap="none" normalizeH="0" baseline="0" dirty="0" smtClean="0">
                <a:ln>
                  <a:noFill/>
                </a:ln>
                <a:effectLst/>
                <a:latin typeface="Calibri" pitchFamily="34" charset="0"/>
                <a:ea typeface="Calibri" pitchFamily="34" charset="0"/>
                <a:cs typeface="Times New Roman" pitchFamily="18" charset="0"/>
              </a:rPr>
              <a:t>.</a:t>
            </a:r>
            <a:endParaRPr kumimoji="0" lang="es-ES" sz="24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3"/>
          <p:cNvSpPr/>
          <p:nvPr/>
        </p:nvSpPr>
        <p:spPr>
          <a:xfrm>
            <a:off x="3131840" y="1871734"/>
            <a:ext cx="2664296" cy="2585323"/>
          </a:xfrm>
          <a:prstGeom prst="rect">
            <a:avLst/>
          </a:prstGeom>
        </p:spPr>
        <p:txBody>
          <a:bodyPr wrap="square">
            <a:spAutoFit/>
          </a:bodyPr>
          <a:lstStyle/>
          <a:p>
            <a:pPr lvl="0"/>
            <a:r>
              <a:rPr lang="tr-TR" dirty="0"/>
              <a:t>Yangın tüpleri görünür şekilde, yerden 90 cm yukarı asılmış vaziyette  olmalıdır. Önüne malzeme istiflenmemelidir</a:t>
            </a:r>
            <a:r>
              <a:rPr lang="tr-TR" dirty="0" smtClean="0"/>
              <a:t>.</a:t>
            </a:r>
          </a:p>
          <a:p>
            <a:pPr lvl="0"/>
            <a:r>
              <a:rPr lang="tr-TR" dirty="0" smtClean="0"/>
              <a:t>Kapı dayaması olarak kullanılmamalıdır.</a:t>
            </a:r>
          </a:p>
          <a:p>
            <a:pPr lvl="0"/>
            <a:r>
              <a:rPr lang="tr-TR" dirty="0" smtClean="0"/>
              <a:t>Pencere içlerine konmamalıdır.</a:t>
            </a:r>
            <a:endParaRPr lang="tr-TR" dirty="0"/>
          </a:p>
        </p:txBody>
      </p:sp>
      <p:pic>
        <p:nvPicPr>
          <p:cNvPr id="10"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1844824"/>
            <a:ext cx="3346509" cy="5053248"/>
          </a:xfrm>
          <a:prstGeom prst="rect">
            <a:avLst/>
          </a:prstGeom>
        </p:spPr>
      </p:pic>
      <p:pic>
        <p:nvPicPr>
          <p:cNvPr id="11"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47974" y="2778189"/>
            <a:ext cx="5013177" cy="3146450"/>
          </a:xfrm>
          <a:prstGeom prst="rect">
            <a:avLst/>
          </a:prstGeom>
        </p:spPr>
      </p:pic>
      <p:sp>
        <p:nvSpPr>
          <p:cNvPr id="12" name="Dikdörtgen 1"/>
          <p:cNvSpPr/>
          <p:nvPr/>
        </p:nvSpPr>
        <p:spPr>
          <a:xfrm>
            <a:off x="610052" y="5934670"/>
            <a:ext cx="1897121"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r-TR" sz="4400" b="1" cap="none" spc="50" dirty="0" smtClean="0">
                <a:ln w="11430"/>
                <a:solidFill>
                  <a:srgbClr val="FF0000"/>
                </a:solidFill>
                <a:effectLst>
                  <a:outerShdw blurRad="76200" dist="50800" dir="5400000" algn="tl" rotWithShape="0">
                    <a:srgbClr val="000000">
                      <a:alpha val="65000"/>
                    </a:srgbClr>
                  </a:outerShdw>
                </a:effectLst>
              </a:rPr>
              <a:t>YANLIŞ</a:t>
            </a:r>
            <a:endParaRPr lang="tr-TR" sz="4400" b="1" cap="none" spc="50" dirty="0">
              <a:ln w="11430"/>
              <a:solidFill>
                <a:srgbClr val="FF0000"/>
              </a:solidFill>
              <a:effectLst>
                <a:outerShdw blurRad="76200" dist="50800" dir="5400000" algn="tl" rotWithShape="0">
                  <a:srgbClr val="000000">
                    <a:alpha val="65000"/>
                  </a:srgbClr>
                </a:outerShdw>
              </a:effectLst>
            </a:endParaRPr>
          </a:p>
        </p:txBody>
      </p:sp>
      <p:sp>
        <p:nvSpPr>
          <p:cNvPr id="13" name="Dikdörtgen 8"/>
          <p:cNvSpPr/>
          <p:nvPr/>
        </p:nvSpPr>
        <p:spPr>
          <a:xfrm>
            <a:off x="6520829" y="5934669"/>
            <a:ext cx="1897121"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r-TR" sz="4400" b="1" cap="none" spc="50" dirty="0" smtClean="0">
                <a:ln w="11430"/>
                <a:solidFill>
                  <a:srgbClr val="FF0000"/>
                </a:solidFill>
                <a:effectLst>
                  <a:outerShdw blurRad="76200" dist="50800" dir="5400000" algn="tl" rotWithShape="0">
                    <a:srgbClr val="000000">
                      <a:alpha val="65000"/>
                    </a:srgbClr>
                  </a:outerShdw>
                </a:effectLst>
              </a:rPr>
              <a:t>YANLIŞ</a:t>
            </a:r>
            <a:endParaRPr lang="tr-TR" sz="4400" b="1" cap="none" spc="50" dirty="0">
              <a:ln w="11430"/>
              <a:solidFill>
                <a:srgbClr val="FF0000"/>
              </a:solidFill>
              <a:effectLst>
                <a:outerShdw blurRad="76200" dist="50800" dir="5400000" algn="tl" rotWithShape="0">
                  <a:srgbClr val="000000">
                    <a:alpha val="65000"/>
                  </a:srgbClr>
                </a:outerShdw>
              </a:effectLst>
            </a:endParaRPr>
          </a:p>
        </p:txBody>
      </p:sp>
      <p:sp>
        <p:nvSpPr>
          <p:cNvPr id="2" name="Slayt Numarası Yer Tutucusu 1"/>
          <p:cNvSpPr>
            <a:spLocks noGrp="1"/>
          </p:cNvSpPr>
          <p:nvPr>
            <p:ph type="sldNum" sz="quarter" idx="11"/>
          </p:nvPr>
        </p:nvSpPr>
        <p:spPr/>
        <p:txBody>
          <a:bodyPr/>
          <a:lstStyle/>
          <a:p>
            <a:fld id="{B1DEFA8C-F947-479F-BE07-76B6B3F80BF1}" type="slidenum">
              <a:rPr lang="tr-TR" smtClean="0"/>
              <a:pPr/>
              <a:t>37</a:t>
            </a:fld>
            <a:endParaRPr lang="tr-TR"/>
          </a:p>
        </p:txBody>
      </p:sp>
      <p:sp>
        <p:nvSpPr>
          <p:cNvPr id="15" name="5 Metin kutusu"/>
          <p:cNvSpPr txBox="1"/>
          <p:nvPr/>
        </p:nvSpPr>
        <p:spPr>
          <a:xfrm>
            <a:off x="2987824" y="476672"/>
            <a:ext cx="2853109"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YANGIN TÜPLERİ</a:t>
            </a:r>
            <a:endParaRPr lang="tr-TR"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105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ülküf KOŞAN\Desktop\122414373ejv.jpg"/>
          <p:cNvPicPr>
            <a:picLocks noChangeAspect="1" noChangeArrowheads="1"/>
          </p:cNvPicPr>
          <p:nvPr/>
        </p:nvPicPr>
        <p:blipFill>
          <a:blip r:embed="rId2" cstate="print"/>
          <a:srcRect/>
          <a:stretch>
            <a:fillRect/>
          </a:stretch>
        </p:blipFill>
        <p:spPr bwMode="auto">
          <a:xfrm>
            <a:off x="0" y="1340768"/>
            <a:ext cx="8820472" cy="5157192"/>
          </a:xfrm>
          <a:prstGeom prst="rect">
            <a:avLst/>
          </a:prstGeom>
          <a:noFill/>
        </p:spPr>
      </p:pic>
      <p:pic>
        <p:nvPicPr>
          <p:cNvPr id="14" name="13 Resim" descr="yangin-dolabi-bina-ici.jpg"/>
          <p:cNvPicPr>
            <a:picLocks noChangeAspect="1"/>
          </p:cNvPicPr>
          <p:nvPr/>
        </p:nvPicPr>
        <p:blipFill>
          <a:blip r:embed="rId3" cstate="print"/>
          <a:stretch>
            <a:fillRect/>
          </a:stretch>
        </p:blipFill>
        <p:spPr>
          <a:xfrm>
            <a:off x="2915816" y="2060848"/>
            <a:ext cx="3138264" cy="2328592"/>
          </a:xfrm>
          <a:prstGeom prst="rect">
            <a:avLst/>
          </a:prstGeom>
        </p:spPr>
      </p:pic>
      <p:sp>
        <p:nvSpPr>
          <p:cNvPr id="17" name="16 Yukarı Aşağı Ok"/>
          <p:cNvSpPr/>
          <p:nvPr/>
        </p:nvSpPr>
        <p:spPr>
          <a:xfrm flipH="1">
            <a:off x="4355976" y="4365104"/>
            <a:ext cx="72008" cy="2160240"/>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17 Metin kutusu"/>
          <p:cNvSpPr txBox="1"/>
          <p:nvPr/>
        </p:nvSpPr>
        <p:spPr>
          <a:xfrm>
            <a:off x="4319464" y="5013176"/>
            <a:ext cx="1404664" cy="523220"/>
          </a:xfrm>
          <a:prstGeom prst="rect">
            <a:avLst/>
          </a:prstGeom>
          <a:noFill/>
        </p:spPr>
        <p:txBody>
          <a:bodyPr wrap="square" rtlCol="0">
            <a:spAutoFit/>
          </a:bodyPr>
          <a:lstStyle/>
          <a:p>
            <a:r>
              <a:rPr lang="tr-TR" sz="2800" b="1" dirty="0" smtClean="0">
                <a:solidFill>
                  <a:srgbClr val="FF0000"/>
                </a:solidFill>
              </a:rPr>
              <a:t>90 CM</a:t>
            </a:r>
            <a:endParaRPr lang="tr-TR" sz="2800" b="1" dirty="0">
              <a:solidFill>
                <a:srgbClr val="FF0000"/>
              </a:solidFill>
            </a:endParaRPr>
          </a:p>
        </p:txBody>
      </p:sp>
      <p:sp>
        <p:nvSpPr>
          <p:cNvPr id="2" name="Slayt Numarası Yer Tutucusu 1"/>
          <p:cNvSpPr>
            <a:spLocks noGrp="1"/>
          </p:cNvSpPr>
          <p:nvPr>
            <p:ph type="sldNum" sz="quarter" idx="11"/>
          </p:nvPr>
        </p:nvSpPr>
        <p:spPr/>
        <p:txBody>
          <a:bodyPr/>
          <a:lstStyle/>
          <a:p>
            <a:fld id="{B1DEFA8C-F947-479F-BE07-76B6B3F80BF1}" type="slidenum">
              <a:rPr lang="tr-TR" smtClean="0"/>
              <a:pPr/>
              <a:t>38</a:t>
            </a:fld>
            <a:endParaRPr lang="tr-TR"/>
          </a:p>
        </p:txBody>
      </p:sp>
      <p:sp>
        <p:nvSpPr>
          <p:cNvPr id="9" name="5 Metin kutusu"/>
          <p:cNvSpPr txBox="1"/>
          <p:nvPr/>
        </p:nvSpPr>
        <p:spPr>
          <a:xfrm>
            <a:off x="2987824" y="476672"/>
            <a:ext cx="2853109"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YANGIN TÜPLERİ</a:t>
            </a:r>
            <a:endParaRPr lang="tr-TR"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8810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627784" y="476672"/>
            <a:ext cx="3096344"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YANGIN HORTUMU</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3995936" y="1844824"/>
            <a:ext cx="4824536" cy="3416320"/>
          </a:xfrm>
          <a:prstGeom prst="rect">
            <a:avLst/>
          </a:prstGeom>
        </p:spPr>
        <p:txBody>
          <a:bodyPr wrap="square">
            <a:spAutoFit/>
          </a:bodyPr>
          <a:lstStyle/>
          <a:p>
            <a:r>
              <a:rPr lang="es-ES" sz="2400" dirty="0" smtClean="0">
                <a:solidFill>
                  <a:srgbClr val="3366FF"/>
                </a:solidFill>
              </a:rPr>
              <a:t>Yangın durumunda hortumun bulunduğu kısmı ifade eder. Görevli yangın personelince yangına ilk müdahalede hortum kullanılır. Levha duman neticesinde görüş açısının düştüğü durumlarda reflektör sayesinde bulunmasını kolaylaştıran etkendir. </a:t>
            </a:r>
            <a:r>
              <a:rPr lang="es-ES" sz="2400" u="sng" dirty="0" smtClean="0">
                <a:solidFill>
                  <a:srgbClr val="0000FF"/>
                </a:solidFill>
                <a:effectLst>
                  <a:outerShdw blurRad="38100" dist="38100" dir="2700000" algn="tl">
                    <a:srgbClr val="000000">
                      <a:alpha val="43137"/>
                    </a:srgbClr>
                  </a:outerShdw>
                </a:effectLst>
              </a:rPr>
              <a:t>Mutlaka talimat ile birlikte bulundurulmalıdır.</a:t>
            </a:r>
            <a:endParaRPr lang="tr-TR" sz="2400" u="sng" dirty="0">
              <a:solidFill>
                <a:srgbClr val="0000FF"/>
              </a:solidFill>
              <a:effectLst>
                <a:outerShdw blurRad="38100" dist="38100" dir="2700000" algn="tl">
                  <a:srgbClr val="000000">
                    <a:alpha val="43137"/>
                  </a:srgbClr>
                </a:outerShdw>
              </a:effectLst>
            </a:endParaRPr>
          </a:p>
        </p:txBody>
      </p:sp>
      <p:pic>
        <p:nvPicPr>
          <p:cNvPr id="9"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44824"/>
            <a:ext cx="3168352" cy="4176122"/>
          </a:xfrm>
          <a:prstGeom prst="rect">
            <a:avLst/>
          </a:prstGeom>
          <a:noFill/>
          <a:ln>
            <a:noFill/>
          </a:ln>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Dikdörtgen"/>
          <p:cNvSpPr>
            <a:spLocks noChangeArrowheads="1"/>
          </p:cNvSpPr>
          <p:nvPr/>
        </p:nvSpPr>
        <p:spPr bwMode="auto">
          <a:xfrm>
            <a:off x="1043608" y="2060848"/>
            <a:ext cx="6572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tr-TR" altLang="tr-TR" sz="2000" b="1" dirty="0">
                <a:solidFill>
                  <a:srgbClr val="0033CC"/>
                </a:solidFill>
                <a:latin typeface="Comic Sans MS" pitchFamily="66" charset="0"/>
              </a:rPr>
              <a:t>İŞ KAZALARININ</a:t>
            </a:r>
          </a:p>
          <a:p>
            <a:pPr eaLnBrk="1" hangingPunct="1"/>
            <a:r>
              <a:rPr lang="tr-TR" altLang="tr-TR" sz="2000" b="1" dirty="0">
                <a:solidFill>
                  <a:srgbClr val="0033CC"/>
                </a:solidFill>
                <a:latin typeface="Comic Sans MS" pitchFamily="66" charset="0"/>
              </a:rPr>
              <a:t> </a:t>
            </a:r>
          </a:p>
          <a:p>
            <a:pPr eaLnBrk="1" hangingPunct="1"/>
            <a:r>
              <a:rPr lang="tr-TR" altLang="tr-TR" sz="2000" b="1" dirty="0">
                <a:solidFill>
                  <a:srgbClr val="0033CC"/>
                </a:solidFill>
                <a:latin typeface="Comic Sans MS" pitchFamily="66" charset="0"/>
              </a:rPr>
              <a:t>% 88’İ TEHLİKELİ </a:t>
            </a:r>
            <a:r>
              <a:rPr lang="tr-TR" altLang="tr-TR" sz="2000" b="1" dirty="0" smtClean="0">
                <a:solidFill>
                  <a:srgbClr val="0033CC"/>
                </a:solidFill>
                <a:latin typeface="Comic Sans MS" pitchFamily="66" charset="0"/>
              </a:rPr>
              <a:t>HAREKETLERDEN</a:t>
            </a:r>
            <a:endParaRPr lang="tr-TR" altLang="tr-TR" sz="2000" b="1" dirty="0">
              <a:solidFill>
                <a:srgbClr val="FF0000"/>
              </a:solidFill>
              <a:latin typeface="Comic Sans MS" pitchFamily="66" charset="0"/>
            </a:endParaRPr>
          </a:p>
          <a:p>
            <a:pPr eaLnBrk="1" hangingPunct="1"/>
            <a:endParaRPr lang="tr-TR" altLang="tr-TR" sz="2000" b="1" dirty="0">
              <a:solidFill>
                <a:srgbClr val="0033CC"/>
              </a:solidFill>
              <a:latin typeface="Comic Sans MS" pitchFamily="66" charset="0"/>
            </a:endParaRPr>
          </a:p>
          <a:p>
            <a:pPr eaLnBrk="1" hangingPunct="1"/>
            <a:r>
              <a:rPr lang="tr-TR" altLang="tr-TR" sz="2000" b="1" dirty="0">
                <a:solidFill>
                  <a:srgbClr val="0033CC"/>
                </a:solidFill>
                <a:latin typeface="Comic Sans MS" pitchFamily="66" charset="0"/>
              </a:rPr>
              <a:t>%10’U TEHLİKELİ DURUMLARDAN</a:t>
            </a:r>
          </a:p>
          <a:p>
            <a:pPr eaLnBrk="1" hangingPunct="1"/>
            <a:endParaRPr lang="tr-TR" altLang="tr-TR" sz="2000" b="1" dirty="0">
              <a:solidFill>
                <a:srgbClr val="0033CC"/>
              </a:solidFill>
              <a:latin typeface="Comic Sans MS" pitchFamily="66" charset="0"/>
            </a:endParaRPr>
          </a:p>
          <a:p>
            <a:pPr eaLnBrk="1" hangingPunct="1"/>
            <a:r>
              <a:rPr lang="tr-TR" altLang="tr-TR" sz="2000" b="1" dirty="0">
                <a:solidFill>
                  <a:srgbClr val="0033CC"/>
                </a:solidFill>
                <a:latin typeface="Comic Sans MS" pitchFamily="66" charset="0"/>
              </a:rPr>
              <a:t>%2’Si KAÇINILMAZ ( SEBEBİ BİLİNMEYEN)</a:t>
            </a:r>
          </a:p>
          <a:p>
            <a:pPr eaLnBrk="1" hangingPunct="1"/>
            <a:endParaRPr lang="tr-TR" altLang="tr-TR" sz="2000" b="1" dirty="0">
              <a:solidFill>
                <a:srgbClr val="0033CC"/>
              </a:solidFill>
              <a:latin typeface="Comic Sans MS" pitchFamily="66" charset="0"/>
            </a:endParaRPr>
          </a:p>
          <a:p>
            <a:pPr eaLnBrk="1" hangingPunct="1"/>
            <a:endParaRPr lang="tr-TR" altLang="tr-TR" sz="2000" b="1" dirty="0">
              <a:solidFill>
                <a:srgbClr val="0033CC"/>
              </a:solidFill>
              <a:latin typeface="Comic Sans MS" pitchFamily="66" charset="0"/>
            </a:endParaRPr>
          </a:p>
          <a:p>
            <a:pPr eaLnBrk="1" hangingPunct="1"/>
            <a:r>
              <a:rPr lang="tr-TR" altLang="tr-TR" sz="2000" b="1" dirty="0">
                <a:solidFill>
                  <a:srgbClr val="0033CC"/>
                </a:solidFill>
                <a:latin typeface="Comic Sans MS" pitchFamily="66" charset="0"/>
              </a:rPr>
              <a:t> HAREKETLERDEN KAYNAKLANMAKTADIR. </a:t>
            </a:r>
          </a:p>
        </p:txBody>
      </p:sp>
      <p:sp>
        <p:nvSpPr>
          <p:cNvPr id="26627" name="1 Başlık"/>
          <p:cNvSpPr txBox="1">
            <a:spLocks/>
          </p:cNvSpPr>
          <p:nvPr/>
        </p:nvSpPr>
        <p:spPr bwMode="auto">
          <a:xfrm>
            <a:off x="357188" y="285750"/>
            <a:ext cx="8286750" cy="148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700">
                <a:solidFill>
                  <a:schemeClr val="tx1"/>
                </a:solidFill>
                <a:latin typeface="Lucida Sans Unicode" pitchFamily="34" charset="0"/>
              </a:defRPr>
            </a:lvl1pPr>
            <a:lvl2pPr marL="742950" indent="-285750">
              <a:defRPr sz="2300">
                <a:solidFill>
                  <a:schemeClr val="tx1"/>
                </a:solidFill>
                <a:latin typeface="Lucida Sans Unicode" pitchFamily="34" charset="0"/>
              </a:defRPr>
            </a:lvl2pPr>
            <a:lvl3pPr marL="1143000">
              <a:defRPr sz="2100">
                <a:solidFill>
                  <a:schemeClr val="tx1"/>
                </a:solidFill>
                <a:latin typeface="Lucida Sans Unicode" pitchFamily="34" charset="0"/>
              </a:defRPr>
            </a:lvl3pPr>
            <a:lvl4pPr marL="1600200">
              <a:defRPr sz="1900">
                <a:solidFill>
                  <a:schemeClr val="tx1"/>
                </a:solidFill>
                <a:latin typeface="Lucida Sans Unicode" pitchFamily="34" charset="0"/>
              </a:defRPr>
            </a:lvl4pPr>
            <a:lvl5pPr marL="2057400">
              <a:defRPr sz="2000">
                <a:solidFill>
                  <a:schemeClr val="tx1"/>
                </a:solidFill>
                <a:latin typeface="Lucida Sans Unicode" pitchFamily="34" charset="0"/>
              </a:defRPr>
            </a:lvl5pPr>
            <a:lvl6pPr marL="2514600" eaLnBrk="0" fontAlgn="base" hangingPunct="0">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eaLnBrk="0" fontAlgn="base" hangingPunct="0">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eaLnBrk="0" fontAlgn="base" hangingPunct="0">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eaLnBrk="0" fontAlgn="base" hangingPunct="0">
              <a:spcAft>
                <a:spcPct val="0"/>
              </a:spcAft>
              <a:buClr>
                <a:schemeClr val="accent2"/>
              </a:buClr>
              <a:buFont typeface="Wingdings 2" pitchFamily="18" charset="2"/>
              <a:buChar char=""/>
              <a:defRPr sz="2000">
                <a:solidFill>
                  <a:schemeClr val="tx1"/>
                </a:solidFill>
                <a:latin typeface="Lucida Sans Unicode" pitchFamily="34" charset="0"/>
              </a:defRPr>
            </a:lvl9pPr>
          </a:lstStyle>
          <a:p>
            <a:pPr algn="ctr" eaLnBrk="1" hangingPunct="1"/>
            <a:r>
              <a:rPr lang="tr-TR" altLang="tr-TR" sz="4000" b="1" dirty="0" smtClean="0">
                <a:solidFill>
                  <a:srgbClr val="FF0000"/>
                </a:solidFill>
                <a:effectLst>
                  <a:outerShdw blurRad="38100" dist="38100" dir="2700000" algn="tl">
                    <a:srgbClr val="000000">
                      <a:alpha val="43137"/>
                    </a:srgbClr>
                  </a:outerShdw>
                </a:effectLst>
                <a:latin typeface="Comic Sans MS" pitchFamily="66" charset="0"/>
              </a:rPr>
              <a:t>İŞ </a:t>
            </a:r>
            <a:r>
              <a:rPr lang="tr-TR" altLang="tr-TR" sz="4000" b="1" dirty="0">
                <a:solidFill>
                  <a:srgbClr val="FF0000"/>
                </a:solidFill>
                <a:effectLst>
                  <a:outerShdw blurRad="38100" dist="38100" dir="2700000" algn="tl">
                    <a:srgbClr val="000000">
                      <a:alpha val="43137"/>
                    </a:srgbClr>
                  </a:outerShdw>
                </a:effectLst>
                <a:latin typeface="Comic Sans MS" pitchFamily="66" charset="0"/>
              </a:rPr>
              <a:t>KAZALARININ KAYNAKLARI </a:t>
            </a:r>
          </a:p>
        </p:txBody>
      </p:sp>
      <p:pic>
        <p:nvPicPr>
          <p:cNvPr id="1026" name="Picture 2" descr="C:\Users\Büro\Desktop\indir.jpg"/>
          <p:cNvPicPr>
            <a:picLocks noChangeAspect="1" noChangeArrowheads="1"/>
          </p:cNvPicPr>
          <p:nvPr/>
        </p:nvPicPr>
        <p:blipFill rotWithShape="1">
          <a:blip r:embed="rId2">
            <a:extLst>
              <a:ext uri="{28A0092B-C50C-407E-A947-70E740481C1C}">
                <a14:useLocalDpi xmlns:a14="http://schemas.microsoft.com/office/drawing/2010/main" val="0"/>
              </a:ext>
            </a:extLst>
          </a:blip>
          <a:srcRect l="37026" r="37205"/>
          <a:stretch/>
        </p:blipFill>
        <p:spPr bwMode="auto">
          <a:xfrm>
            <a:off x="6156176" y="1656209"/>
            <a:ext cx="62345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Büro\Desktop\indir.jpg"/>
          <p:cNvPicPr>
            <a:picLocks noChangeAspect="1" noChangeArrowheads="1"/>
          </p:cNvPicPr>
          <p:nvPr/>
        </p:nvPicPr>
        <p:blipFill rotWithShape="1">
          <a:blip r:embed="rId2">
            <a:extLst>
              <a:ext uri="{28A0092B-C50C-407E-A947-70E740481C1C}">
                <a14:useLocalDpi xmlns:a14="http://schemas.microsoft.com/office/drawing/2010/main" val="0"/>
              </a:ext>
            </a:extLst>
          </a:blip>
          <a:srcRect l="37026" r="37205"/>
          <a:stretch/>
        </p:blipFill>
        <p:spPr bwMode="auto">
          <a:xfrm>
            <a:off x="6932031" y="1650738"/>
            <a:ext cx="62345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Büro\Desktop\indir.jpg"/>
          <p:cNvPicPr>
            <a:picLocks noChangeAspect="1" noChangeArrowheads="1"/>
          </p:cNvPicPr>
          <p:nvPr/>
        </p:nvPicPr>
        <p:blipFill rotWithShape="1">
          <a:blip r:embed="rId2">
            <a:extLst>
              <a:ext uri="{28A0092B-C50C-407E-A947-70E740481C1C}">
                <a14:useLocalDpi xmlns:a14="http://schemas.microsoft.com/office/drawing/2010/main" val="0"/>
              </a:ext>
            </a:extLst>
          </a:blip>
          <a:srcRect l="37026" r="37205"/>
          <a:stretch/>
        </p:blipFill>
        <p:spPr bwMode="auto">
          <a:xfrm>
            <a:off x="7692961" y="1628800"/>
            <a:ext cx="62345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4471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08823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YANGINLAR</a:t>
            </a:r>
            <a:endParaRPr lang="tr-TR" sz="2800" b="1" dirty="0">
              <a:solidFill>
                <a:srgbClr val="FF0000"/>
              </a:solidFill>
              <a:effectLst>
                <a:outerShdw blurRad="38100" dist="38100" dir="2700000" algn="tl">
                  <a:srgbClr val="000000">
                    <a:alpha val="43137"/>
                  </a:srgbClr>
                </a:outerShdw>
              </a:effectLst>
            </a:endParaRPr>
          </a:p>
        </p:txBody>
      </p:sp>
      <p:pic>
        <p:nvPicPr>
          <p:cNvPr id="1026" name="Picture 2" descr="C:\Users\Casper\Desktop\İŞ KAZ\40.jpg"/>
          <p:cNvPicPr>
            <a:picLocks noChangeAspect="1" noChangeArrowheads="1"/>
          </p:cNvPicPr>
          <p:nvPr/>
        </p:nvPicPr>
        <p:blipFill>
          <a:blip r:embed="rId2" cstate="print"/>
          <a:srcRect/>
          <a:stretch>
            <a:fillRect/>
          </a:stretch>
        </p:blipFill>
        <p:spPr bwMode="auto">
          <a:xfrm>
            <a:off x="836991" y="1006106"/>
            <a:ext cx="7354638" cy="5591245"/>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16024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YANGINLAR</a:t>
            </a:r>
            <a:endParaRPr lang="tr-TR" sz="2800" b="1" dirty="0">
              <a:solidFill>
                <a:srgbClr val="FF0000"/>
              </a:solidFill>
              <a:effectLst>
                <a:outerShdw blurRad="38100" dist="38100" dir="2700000" algn="tl">
                  <a:srgbClr val="000000">
                    <a:alpha val="43137"/>
                  </a:srgbClr>
                </a:outerShdw>
              </a:effectLst>
            </a:endParaRPr>
          </a:p>
        </p:txBody>
      </p:sp>
      <p:pic>
        <p:nvPicPr>
          <p:cNvPr id="2050" name="Picture 2" descr="C:\Users\Casper\Desktop\İŞ KAZ\41.jpg"/>
          <p:cNvPicPr>
            <a:picLocks noChangeAspect="1" noChangeArrowheads="1"/>
          </p:cNvPicPr>
          <p:nvPr/>
        </p:nvPicPr>
        <p:blipFill>
          <a:blip r:embed="rId2" cstate="print"/>
          <a:srcRect/>
          <a:stretch>
            <a:fillRect/>
          </a:stretch>
        </p:blipFill>
        <p:spPr bwMode="auto">
          <a:xfrm>
            <a:off x="899592" y="1273325"/>
            <a:ext cx="7173104" cy="5324027"/>
          </a:xfrm>
          <a:prstGeom prst="rect">
            <a:avLst/>
          </a:prstGeom>
        </p:spPr>
        <p:style>
          <a:lnRef idx="2">
            <a:schemeClr val="accent2"/>
          </a:lnRef>
          <a:fillRef idx="1">
            <a:schemeClr val="lt1"/>
          </a:fillRef>
          <a:effectRef idx="0">
            <a:schemeClr val="accent2"/>
          </a:effectRef>
          <a:fontRef idx="minor">
            <a:schemeClr val="dk1"/>
          </a:fontRef>
        </p:style>
      </p:pic>
      <p:pic>
        <p:nvPicPr>
          <p:cNvPr id="2052" name="Picture 4" descr="http://www.karabuknethaber.com/wp-content/uploads/okulda-yangin.jpg">
            <a:hlinkClick r:id="rId3"/>
          </p:cNvPr>
          <p:cNvPicPr>
            <a:picLocks noChangeAspect="1" noChangeArrowheads="1"/>
          </p:cNvPicPr>
          <p:nvPr/>
        </p:nvPicPr>
        <p:blipFill>
          <a:blip r:embed="rId4" cstate="print"/>
          <a:srcRect/>
          <a:stretch>
            <a:fillRect/>
          </a:stretch>
        </p:blipFill>
        <p:spPr bwMode="auto">
          <a:xfrm>
            <a:off x="928111" y="2924944"/>
            <a:ext cx="6581327" cy="352839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736304"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KAZAN DAİRESİ</a:t>
            </a:r>
            <a:endParaRPr lang="tr-TR" sz="2800" b="1" dirty="0">
              <a:solidFill>
                <a:srgbClr val="FF0000"/>
              </a:solidFill>
              <a:effectLst>
                <a:outerShdw blurRad="38100" dist="38100" dir="2700000" algn="tl">
                  <a:srgbClr val="000000">
                    <a:alpha val="43137"/>
                  </a:srgbClr>
                </a:outerShdw>
              </a:effectLst>
            </a:endParaRPr>
          </a:p>
        </p:txBody>
      </p:sp>
      <p:sp>
        <p:nvSpPr>
          <p:cNvPr id="9" name="8 Dikdörtgen"/>
          <p:cNvSpPr/>
          <p:nvPr/>
        </p:nvSpPr>
        <p:spPr>
          <a:xfrm>
            <a:off x="683568" y="1700808"/>
            <a:ext cx="7920880" cy="2677656"/>
          </a:xfrm>
          <a:prstGeom prst="rect">
            <a:avLst/>
          </a:prstGeom>
        </p:spPr>
        <p:txBody>
          <a:bodyPr wrap="square">
            <a:spAutoFit/>
          </a:bodyPr>
          <a:lstStyle/>
          <a:p>
            <a:pPr lvl="0"/>
            <a:r>
              <a:rPr lang="tr-TR" sz="2800" dirty="0" smtClean="0">
                <a:solidFill>
                  <a:srgbClr val="FF0000"/>
                </a:solidFill>
              </a:rPr>
              <a:t>Ateşleme belgesi </a:t>
            </a:r>
            <a:r>
              <a:rPr lang="tr-TR" sz="2800" dirty="0" smtClean="0">
                <a:solidFill>
                  <a:srgbClr val="0000FF"/>
                </a:solidFill>
              </a:rPr>
              <a:t>olmayan kalorifer kazanı ateşleyicisi personeli kursa gidip ateşleme belgesi almalıdır. </a:t>
            </a:r>
          </a:p>
          <a:p>
            <a:pPr lvl="0"/>
            <a:endParaRPr lang="tr-TR" sz="2800" dirty="0">
              <a:solidFill>
                <a:srgbClr val="0000FF"/>
              </a:solidFill>
            </a:endParaRPr>
          </a:p>
          <a:p>
            <a:pPr lvl="0"/>
            <a:r>
              <a:rPr lang="tr-TR" sz="2800" dirty="0" smtClean="0">
                <a:solidFill>
                  <a:srgbClr val="0000FF"/>
                </a:solidFill>
              </a:rPr>
              <a:t>Ateşleme belgesi olmayan personel kazan dairesinde kesinlikle çalıştırılmamalıdır.</a:t>
            </a:r>
          </a:p>
          <a:p>
            <a:pPr lvl="0"/>
            <a:endParaRPr lang="tr-TR" sz="2800" dirty="0">
              <a:solidFill>
                <a:srgbClr val="0000FF"/>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59228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KAZAN DAİRESİ</a:t>
            </a:r>
            <a:endParaRPr lang="tr-TR" sz="2800" b="1" dirty="0">
              <a:solidFill>
                <a:srgbClr val="FF0000"/>
              </a:solidFill>
              <a:effectLst>
                <a:outerShdw blurRad="38100" dist="38100" dir="2700000" algn="tl">
                  <a:srgbClr val="000000">
                    <a:alpha val="43137"/>
                  </a:srgbClr>
                </a:outerShdw>
              </a:effectLst>
            </a:endParaRPr>
          </a:p>
        </p:txBody>
      </p:sp>
      <p:pic>
        <p:nvPicPr>
          <p:cNvPr id="8" name="Picture 2" descr="C:\Users\Casper\Desktop\İŞ KAZ\26.jpg"/>
          <p:cNvPicPr>
            <a:picLocks noChangeAspect="1" noChangeArrowheads="1"/>
          </p:cNvPicPr>
          <p:nvPr/>
        </p:nvPicPr>
        <p:blipFill>
          <a:blip r:embed="rId2" cstate="print"/>
          <a:srcRect/>
          <a:stretch>
            <a:fillRect/>
          </a:stretch>
        </p:blipFill>
        <p:spPr bwMode="auto">
          <a:xfrm>
            <a:off x="755576" y="1124743"/>
            <a:ext cx="7272808" cy="5582305"/>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339752" y="476672"/>
            <a:ext cx="439248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KAZAN DAİRESİ GİRİŞ-ÇIKIŞ</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611560" y="1628800"/>
            <a:ext cx="7632848" cy="1200329"/>
          </a:xfrm>
          <a:prstGeom prst="rect">
            <a:avLst/>
          </a:prstGeom>
        </p:spPr>
        <p:txBody>
          <a:bodyPr wrap="square">
            <a:spAutoFit/>
          </a:bodyPr>
          <a:lstStyle/>
          <a:p>
            <a:r>
              <a:rPr lang="es-ES" sz="2400" b="1" dirty="0" smtClean="0">
                <a:solidFill>
                  <a:srgbClr val="FF0000"/>
                </a:solidFill>
              </a:rPr>
              <a:t>Yetkisiz kimse Giremez;</a:t>
            </a:r>
            <a:endParaRPr lang="tr-TR" sz="2400" dirty="0" smtClean="0">
              <a:solidFill>
                <a:srgbClr val="FF0000"/>
              </a:solidFill>
            </a:endParaRPr>
          </a:p>
          <a:p>
            <a:r>
              <a:rPr lang="es-ES" sz="2400" dirty="0" smtClean="0">
                <a:solidFill>
                  <a:srgbClr val="0000FF"/>
                </a:solidFill>
              </a:rPr>
              <a:t>Kazan dairesi ve tehlike arz eden alanların giriş ve çıkışlarını sınırlamak amacıyla kullanılması gereken levhalardır.</a:t>
            </a:r>
            <a:endParaRPr lang="tr-TR" sz="2400" dirty="0">
              <a:solidFill>
                <a:srgbClr val="0000FF"/>
              </a:solidFill>
            </a:endParaRPr>
          </a:p>
        </p:txBody>
      </p:sp>
      <p:pic>
        <p:nvPicPr>
          <p:cNvPr id="8"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978" y="3140967"/>
            <a:ext cx="6926035" cy="3096345"/>
          </a:xfrm>
          <a:prstGeom prst="rect">
            <a:avLst/>
          </a:prstGeom>
          <a:ln/>
          <a:extLst/>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95736" y="476672"/>
            <a:ext cx="367240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KALORİFERCİ KKD’LERİ</a:t>
            </a:r>
            <a:endParaRPr lang="tr-TR" sz="2800" b="1" dirty="0">
              <a:solidFill>
                <a:srgbClr val="FF0000"/>
              </a:solidFill>
              <a:effectLst>
                <a:outerShdw blurRad="38100" dist="38100" dir="2700000" algn="tl">
                  <a:srgbClr val="000000">
                    <a:alpha val="43137"/>
                  </a:srgbClr>
                </a:outerShdw>
              </a:effectLst>
            </a:endParaRPr>
          </a:p>
        </p:txBody>
      </p:sp>
      <p:sp>
        <p:nvSpPr>
          <p:cNvPr id="8" name="7 Metin kutusu"/>
          <p:cNvSpPr txBox="1"/>
          <p:nvPr/>
        </p:nvSpPr>
        <p:spPr>
          <a:xfrm>
            <a:off x="395536" y="1412776"/>
            <a:ext cx="7848872" cy="954107"/>
          </a:xfrm>
          <a:prstGeom prst="rect">
            <a:avLst/>
          </a:prstGeom>
          <a:noFill/>
        </p:spPr>
        <p:txBody>
          <a:bodyPr wrap="square" rtlCol="0">
            <a:spAutoFit/>
          </a:bodyPr>
          <a:lstStyle/>
          <a:p>
            <a:r>
              <a:rPr lang="tr-TR" sz="2800" b="1" dirty="0" smtClean="0">
                <a:solidFill>
                  <a:srgbClr val="0000FF"/>
                </a:solidFill>
              </a:rPr>
              <a:t>Kaloriferciye minimum aşağıdaki kişisel koruyucu donanımlar (KKD) temin edilmeli</a:t>
            </a:r>
            <a:endParaRPr lang="tr-TR" sz="2800" b="1" dirty="0">
              <a:solidFill>
                <a:srgbClr val="0000FF"/>
              </a:solidFill>
            </a:endParaRPr>
          </a:p>
        </p:txBody>
      </p:sp>
      <p:sp>
        <p:nvSpPr>
          <p:cNvPr id="10" name="9 Metin kutusu"/>
          <p:cNvSpPr txBox="1"/>
          <p:nvPr/>
        </p:nvSpPr>
        <p:spPr>
          <a:xfrm>
            <a:off x="1691680" y="2780928"/>
            <a:ext cx="4824536" cy="3539430"/>
          </a:xfrm>
          <a:prstGeom prst="rect">
            <a:avLst/>
          </a:prstGeom>
          <a:noFill/>
        </p:spPr>
        <p:txBody>
          <a:bodyPr wrap="square" rtlCol="0">
            <a:spAutoFit/>
          </a:bodyPr>
          <a:lstStyle/>
          <a:p>
            <a:pPr marL="514350" indent="-514350">
              <a:buAutoNum type="arabicPeriod"/>
            </a:pPr>
            <a:r>
              <a:rPr lang="tr-TR" sz="2800" b="1" dirty="0" smtClean="0">
                <a:solidFill>
                  <a:srgbClr val="0070C0"/>
                </a:solidFill>
              </a:rPr>
              <a:t>Toz maskesi</a:t>
            </a:r>
          </a:p>
          <a:p>
            <a:pPr marL="514350" indent="-514350">
              <a:buAutoNum type="arabicPeriod"/>
            </a:pPr>
            <a:r>
              <a:rPr lang="tr-TR" sz="2800" b="1" dirty="0" smtClean="0">
                <a:solidFill>
                  <a:srgbClr val="0070C0"/>
                </a:solidFill>
              </a:rPr>
              <a:t>Gaz maskesi</a:t>
            </a:r>
          </a:p>
          <a:p>
            <a:pPr marL="514350" indent="-514350">
              <a:buAutoNum type="arabicPeriod"/>
            </a:pPr>
            <a:r>
              <a:rPr lang="tr-TR" sz="2800" b="1" dirty="0" smtClean="0">
                <a:solidFill>
                  <a:srgbClr val="0070C0"/>
                </a:solidFill>
              </a:rPr>
              <a:t>Eldiven ( ateşe </a:t>
            </a:r>
            <a:r>
              <a:rPr lang="tr-TR" sz="2800" b="1" dirty="0" err="1" smtClean="0">
                <a:solidFill>
                  <a:srgbClr val="0070C0"/>
                </a:solidFill>
              </a:rPr>
              <a:t>dayanklı</a:t>
            </a:r>
            <a:r>
              <a:rPr lang="tr-TR" sz="2800" b="1" dirty="0" smtClean="0">
                <a:solidFill>
                  <a:srgbClr val="0070C0"/>
                </a:solidFill>
              </a:rPr>
              <a:t>)</a:t>
            </a:r>
          </a:p>
          <a:p>
            <a:pPr marL="514350" indent="-514350">
              <a:buAutoNum type="arabicPeriod"/>
            </a:pPr>
            <a:r>
              <a:rPr lang="tr-TR" sz="2800" b="1" dirty="0" smtClean="0">
                <a:solidFill>
                  <a:srgbClr val="0070C0"/>
                </a:solidFill>
              </a:rPr>
              <a:t>Çelik burunlu ayakkabı</a:t>
            </a:r>
          </a:p>
          <a:p>
            <a:pPr marL="514350" indent="-514350">
              <a:buAutoNum type="arabicPeriod"/>
            </a:pPr>
            <a:r>
              <a:rPr lang="tr-TR" sz="2800" b="1" dirty="0" smtClean="0">
                <a:solidFill>
                  <a:srgbClr val="0070C0"/>
                </a:solidFill>
              </a:rPr>
              <a:t>Çizme</a:t>
            </a:r>
          </a:p>
          <a:p>
            <a:pPr marL="514350" indent="-514350">
              <a:buAutoNum type="arabicPeriod"/>
            </a:pPr>
            <a:r>
              <a:rPr lang="tr-TR" sz="2800" b="1" dirty="0" smtClean="0">
                <a:solidFill>
                  <a:srgbClr val="0070C0"/>
                </a:solidFill>
              </a:rPr>
              <a:t>İş elbisesi</a:t>
            </a:r>
          </a:p>
          <a:p>
            <a:pPr marL="514350" indent="-514350">
              <a:buAutoNum type="arabicPeriod"/>
            </a:pPr>
            <a:r>
              <a:rPr lang="tr-TR" sz="2800" b="1" dirty="0" smtClean="0">
                <a:solidFill>
                  <a:srgbClr val="0070C0"/>
                </a:solidFill>
              </a:rPr>
              <a:t>Baret</a:t>
            </a:r>
          </a:p>
          <a:p>
            <a:pPr marL="514350" indent="-514350">
              <a:buAutoNum type="arabicPeriod"/>
            </a:pPr>
            <a:r>
              <a:rPr lang="tr-TR" sz="2800" b="1" dirty="0" smtClean="0">
                <a:solidFill>
                  <a:srgbClr val="0070C0"/>
                </a:solidFill>
              </a:rPr>
              <a:t>El feneri</a:t>
            </a:r>
            <a:endParaRPr lang="tr-TR" sz="2800" b="1" dirty="0">
              <a:solidFill>
                <a:srgbClr val="0070C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843808" y="476672"/>
            <a:ext cx="266429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KAZAN DAİRESİ</a:t>
            </a:r>
            <a:endParaRPr lang="tr-TR" sz="2800" b="1" dirty="0">
              <a:solidFill>
                <a:srgbClr val="FF0000"/>
              </a:solidFill>
              <a:effectLst>
                <a:outerShdw blurRad="38100" dist="38100" dir="2700000" algn="tl">
                  <a:srgbClr val="000000">
                    <a:alpha val="43137"/>
                  </a:srgbClr>
                </a:outerShdw>
              </a:effectLst>
            </a:endParaRPr>
          </a:p>
        </p:txBody>
      </p:sp>
      <p:pic>
        <p:nvPicPr>
          <p:cNvPr id="4098" name="Picture 2" descr="C:\Users\Zülküf KOŞAN\Desktop\İŞ KAZ\9.jpg"/>
          <p:cNvPicPr>
            <a:picLocks noChangeAspect="1" noChangeArrowheads="1"/>
          </p:cNvPicPr>
          <p:nvPr/>
        </p:nvPicPr>
        <p:blipFill>
          <a:blip r:embed="rId2" cstate="print"/>
          <a:srcRect/>
          <a:stretch>
            <a:fillRect/>
          </a:stretch>
        </p:blipFill>
        <p:spPr bwMode="auto">
          <a:xfrm>
            <a:off x="611560" y="1124744"/>
            <a:ext cx="8074003" cy="5328592"/>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699792" y="220679"/>
            <a:ext cx="280831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KAZAN DAİRESİ</a:t>
            </a:r>
            <a:endParaRPr lang="tr-TR" sz="2800" b="1" dirty="0">
              <a:solidFill>
                <a:srgbClr val="FF0000"/>
              </a:solidFill>
              <a:effectLst>
                <a:outerShdw blurRad="38100" dist="38100" dir="2700000" algn="tl">
                  <a:srgbClr val="000000">
                    <a:alpha val="43137"/>
                  </a:srgbClr>
                </a:outerShdw>
              </a:effectLst>
            </a:endParaRPr>
          </a:p>
        </p:txBody>
      </p:sp>
      <p:pic>
        <p:nvPicPr>
          <p:cNvPr id="1026" name="Picture 2" descr="C:\Users\Zülküf KOŞAN\Desktop\İŞ KAZ\10.jpg"/>
          <p:cNvPicPr>
            <a:picLocks noChangeAspect="1" noChangeArrowheads="1"/>
          </p:cNvPicPr>
          <p:nvPr/>
        </p:nvPicPr>
        <p:blipFill>
          <a:blip r:embed="rId2" cstate="print"/>
          <a:srcRect/>
          <a:stretch>
            <a:fillRect/>
          </a:stretch>
        </p:blipFill>
        <p:spPr bwMode="auto">
          <a:xfrm>
            <a:off x="1331640" y="1056844"/>
            <a:ext cx="6840760" cy="5635592"/>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187653" y="476672"/>
            <a:ext cx="266429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KAZAN DAİRESİ</a:t>
            </a:r>
            <a:endParaRPr lang="tr-TR" sz="2800" b="1" dirty="0">
              <a:solidFill>
                <a:srgbClr val="FF0000"/>
              </a:solidFill>
              <a:effectLst>
                <a:outerShdw blurRad="38100" dist="38100" dir="2700000" algn="tl">
                  <a:srgbClr val="000000">
                    <a:alpha val="43137"/>
                  </a:srgbClr>
                </a:outerShdw>
              </a:effectLst>
            </a:endParaRPr>
          </a:p>
        </p:txBody>
      </p:sp>
      <p:pic>
        <p:nvPicPr>
          <p:cNvPr id="2050" name="Picture 2" descr="C:\Users\Zülküf KOŞAN\Desktop\İŞ KAZ\11.jpg"/>
          <p:cNvPicPr>
            <a:picLocks noChangeAspect="1" noChangeArrowheads="1"/>
          </p:cNvPicPr>
          <p:nvPr/>
        </p:nvPicPr>
        <p:blipFill>
          <a:blip r:embed="rId2" cstate="print"/>
          <a:srcRect/>
          <a:stretch>
            <a:fillRect/>
          </a:stretch>
        </p:blipFill>
        <p:spPr bwMode="auto">
          <a:xfrm>
            <a:off x="395536" y="1772816"/>
            <a:ext cx="8464556" cy="3168352"/>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691680" y="476672"/>
            <a:ext cx="568863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KAYGAN ZEMİN - MERDİVENLER</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1374482" y="1556792"/>
            <a:ext cx="6323028" cy="954107"/>
          </a:xfrm>
          <a:prstGeom prst="rect">
            <a:avLst/>
          </a:prstGeom>
          <a:noFill/>
        </p:spPr>
        <p:txBody>
          <a:bodyPr wrap="square" rtlCol="0">
            <a:spAutoFit/>
          </a:bodyPr>
          <a:lstStyle/>
          <a:p>
            <a:pPr lvl="0" algn="ctr"/>
            <a:r>
              <a:rPr lang="tr-TR" sz="2800" dirty="0" smtClean="0">
                <a:solidFill>
                  <a:srgbClr val="0070C0"/>
                </a:solidFill>
              </a:rPr>
              <a:t>Merdivenlerden düşmeleri engellemek için kaydırmaz şerit bant kullanılmalıdır.</a:t>
            </a:r>
            <a:endParaRPr lang="tr-TR" sz="2800" dirty="0">
              <a:solidFill>
                <a:srgbClr val="0070C0"/>
              </a:solidFill>
            </a:endParaRPr>
          </a:p>
        </p:txBody>
      </p:sp>
      <p:pic>
        <p:nvPicPr>
          <p:cNvPr id="7" name="6 Resim" descr="C:\Users\nurullah\Desktop\KAYDIRMAZ ŞERİT BANT.jpg"/>
          <p:cNvPicPr/>
          <p:nvPr/>
        </p:nvPicPr>
        <p:blipFill>
          <a:blip r:embed="rId2" cstate="print"/>
          <a:srcRect/>
          <a:stretch>
            <a:fillRect/>
          </a:stretch>
        </p:blipFill>
        <p:spPr bwMode="auto">
          <a:xfrm>
            <a:off x="1115616" y="2852936"/>
            <a:ext cx="6840760" cy="3528392"/>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üro\Desktop\alt-isveren-ve-muvaz-9c390ad7e49d084ecc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4439142"/>
            <a:ext cx="3857228" cy="2403976"/>
          </a:xfrm>
          <a:prstGeom prst="rect">
            <a:avLst/>
          </a:prstGeom>
          <a:noFill/>
          <a:extLst>
            <a:ext uri="{909E8E84-426E-40DD-AFC4-6F175D3DCCD1}">
              <a14:hiddenFill xmlns:a14="http://schemas.microsoft.com/office/drawing/2010/main">
                <a:solidFill>
                  <a:srgbClr val="FFFFFF"/>
                </a:solidFill>
              </a14:hiddenFill>
            </a:ext>
          </a:extLst>
        </p:spPr>
      </p:pic>
      <p:sp>
        <p:nvSpPr>
          <p:cNvPr id="2" name="1 Başlık"/>
          <p:cNvSpPr txBox="1">
            <a:spLocks/>
          </p:cNvSpPr>
          <p:nvPr/>
        </p:nvSpPr>
        <p:spPr>
          <a:xfrm>
            <a:off x="457200" y="704850"/>
            <a:ext cx="8229600" cy="1143000"/>
          </a:xfrm>
          <a:prstGeom prst="rect">
            <a:avLst/>
          </a:prstGeom>
        </p:spPr>
        <p:txBody>
          <a:bodyPr/>
          <a:lstStyle/>
          <a:p>
            <a:pPr algn="ctr" eaLnBrk="1" fontAlgn="auto" hangingPunct="1">
              <a:spcAft>
                <a:spcPts val="0"/>
              </a:spcAft>
              <a:defRPr/>
            </a:pPr>
            <a:r>
              <a:rPr lang="tr-TR" sz="4100" b="1" dirty="0">
                <a:solidFill>
                  <a:schemeClr val="tx2"/>
                </a:solidFill>
                <a:effectLst>
                  <a:outerShdw blurRad="31750" dist="25400" dir="5400000" algn="tl" rotWithShape="0">
                    <a:srgbClr val="000000">
                      <a:alpha val="25000"/>
                    </a:srgbClr>
                  </a:outerShdw>
                </a:effectLst>
                <a:latin typeface="Comic Sans MS" pitchFamily="66" charset="0"/>
                <a:ea typeface="+mj-ea"/>
                <a:cs typeface="+mj-cs"/>
              </a:rPr>
              <a:t>YÜKÜMLÜLÜKLER</a:t>
            </a:r>
          </a:p>
        </p:txBody>
      </p:sp>
      <p:sp>
        <p:nvSpPr>
          <p:cNvPr id="33795" name="2 İçerik Yer Tutucusu"/>
          <p:cNvSpPr txBox="1">
            <a:spLocks/>
          </p:cNvSpPr>
          <p:nvPr/>
        </p:nvSpPr>
        <p:spPr bwMode="auto">
          <a:xfrm>
            <a:off x="179512" y="1293506"/>
            <a:ext cx="8229600" cy="351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sz="2700">
                <a:solidFill>
                  <a:schemeClr val="tx1"/>
                </a:solidFill>
                <a:latin typeface="Lucida Sans Unicode" pitchFamily="34" charset="0"/>
              </a:defRPr>
            </a:lvl1pPr>
            <a:lvl2pPr marL="742950" indent="-28575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sz="2300">
                <a:solidFill>
                  <a:schemeClr val="tx1"/>
                </a:solidFill>
                <a:latin typeface="Lucida Sans Unicode" pitchFamily="34" charset="0"/>
              </a:defRPr>
            </a:lvl2pPr>
            <a:lvl3pPr marL="114300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sz="2100">
                <a:solidFill>
                  <a:schemeClr val="tx1"/>
                </a:solidFill>
                <a:latin typeface="Lucida Sans Unicode" pitchFamily="34" charset="0"/>
              </a:defRPr>
            </a:lvl3pPr>
            <a:lvl4pPr marL="160020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sz="1900">
                <a:solidFill>
                  <a:schemeClr val="tx1"/>
                </a:solidFill>
                <a:latin typeface="Lucida Sans Unicode" pitchFamily="34" charset="0"/>
              </a:defRPr>
            </a:lvl4pPr>
            <a:lvl5pPr marL="205740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Lucida Sans Unicode" pitchFamily="34" charset="0"/>
              </a:defRPr>
            </a:lvl5pPr>
            <a:lvl6pPr marL="2514600" defTabSz="449263" eaLnBrk="0" fontAlgn="base" hangingPunct="0">
              <a:spcAft>
                <a:spcPct val="0"/>
              </a:spcAft>
              <a:buClr>
                <a:schemeClr val="accent2"/>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Lucida Sans Unicode" pitchFamily="34" charset="0"/>
              </a:defRPr>
            </a:lvl6pPr>
            <a:lvl7pPr marL="2971800" defTabSz="449263" eaLnBrk="0" fontAlgn="base" hangingPunct="0">
              <a:spcAft>
                <a:spcPct val="0"/>
              </a:spcAft>
              <a:buClr>
                <a:schemeClr val="accent2"/>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Lucida Sans Unicode" pitchFamily="34" charset="0"/>
              </a:defRPr>
            </a:lvl7pPr>
            <a:lvl8pPr marL="3429000" defTabSz="449263" eaLnBrk="0" fontAlgn="base" hangingPunct="0">
              <a:spcAft>
                <a:spcPct val="0"/>
              </a:spcAft>
              <a:buClr>
                <a:schemeClr val="accent2"/>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Lucida Sans Unicode" pitchFamily="34" charset="0"/>
              </a:defRPr>
            </a:lvl8pPr>
            <a:lvl9pPr marL="3886200" defTabSz="449263" eaLnBrk="0" fontAlgn="base" hangingPunct="0">
              <a:spcAft>
                <a:spcPct val="0"/>
              </a:spcAft>
              <a:buClr>
                <a:schemeClr val="accent2"/>
              </a:buClr>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Lucida Sans Unicode" pitchFamily="34" charset="0"/>
              </a:defRPr>
            </a:lvl9pPr>
          </a:lstStyle>
          <a:p>
            <a:pPr eaLnBrk="1" hangingPunct="1">
              <a:spcBef>
                <a:spcPts val="650"/>
              </a:spcBef>
              <a:buClr>
                <a:srgbClr val="DD98F8"/>
              </a:buClr>
              <a:buSzPct val="100000"/>
              <a:buFont typeface="Verdana" pitchFamily="34" charset="0"/>
              <a:buNone/>
            </a:pPr>
            <a:r>
              <a:rPr lang="en-GB" altLang="tr-TR" b="1" dirty="0">
                <a:solidFill>
                  <a:srgbClr val="665494"/>
                </a:solidFill>
                <a:latin typeface="Comic Sans MS" pitchFamily="66" charset="0"/>
                <a:ea typeface="Lucida Sans Unicode" pitchFamily="34" charset="0"/>
                <a:cs typeface="Lucida Sans Unicode" pitchFamily="34" charset="0"/>
              </a:rPr>
              <a:t>İŞVEREN</a:t>
            </a:r>
            <a:r>
              <a:rPr lang="en-GB" altLang="tr-TR" b="1" dirty="0" smtClean="0">
                <a:solidFill>
                  <a:srgbClr val="665494"/>
                </a:solidFill>
                <a:latin typeface="Comic Sans MS" pitchFamily="66" charset="0"/>
                <a:ea typeface="Lucida Sans Unicode" pitchFamily="34" charset="0"/>
                <a:cs typeface="Lucida Sans Unicode" pitchFamily="34" charset="0"/>
              </a:rPr>
              <a:t>;</a:t>
            </a:r>
            <a:endParaRPr lang="tr-TR" altLang="tr-TR" b="1" dirty="0" smtClean="0">
              <a:solidFill>
                <a:srgbClr val="665494"/>
              </a:solidFill>
              <a:latin typeface="Comic Sans MS" pitchFamily="66" charset="0"/>
              <a:ea typeface="Lucida Sans Unicode" pitchFamily="34" charset="0"/>
              <a:cs typeface="Lucida Sans Unicode" pitchFamily="34" charset="0"/>
            </a:endParaRPr>
          </a:p>
          <a:p>
            <a:pPr eaLnBrk="1" hangingPunct="1">
              <a:spcBef>
                <a:spcPts val="650"/>
              </a:spcBef>
              <a:buClr>
                <a:srgbClr val="DD98F8"/>
              </a:buClr>
              <a:buSzPct val="100000"/>
              <a:buFont typeface="Verdana" pitchFamily="34" charset="0"/>
              <a:buNone/>
            </a:pPr>
            <a:endParaRPr lang="en-GB" altLang="tr-TR" sz="1000" b="1" dirty="0">
              <a:solidFill>
                <a:srgbClr val="665494"/>
              </a:solidFill>
              <a:latin typeface="Comic Sans MS" pitchFamily="66" charset="0"/>
              <a:ea typeface="Lucida Sans Unicode" pitchFamily="34" charset="0"/>
              <a:cs typeface="Lucida Sans Unicode" pitchFamily="34" charset="0"/>
            </a:endParaRPr>
          </a:p>
          <a:p>
            <a:pPr eaLnBrk="1" hangingPunct="1">
              <a:spcBef>
                <a:spcPts val="600"/>
              </a:spcBef>
              <a:spcAft>
                <a:spcPts val="1200"/>
              </a:spcAft>
              <a:buClr>
                <a:srgbClr val="6C44BC"/>
              </a:buClr>
              <a:buSzPct val="100000"/>
              <a:buFont typeface="Wingdings" pitchFamily="2" charset="2"/>
              <a:buChar char=""/>
            </a:pPr>
            <a:r>
              <a:rPr lang="en-GB" altLang="tr-TR" dirty="0" err="1" smtClean="0">
                <a:solidFill>
                  <a:srgbClr val="665494"/>
                </a:solidFill>
                <a:latin typeface="Comic Sans MS" pitchFamily="66" charset="0"/>
                <a:ea typeface="Lucida Sans Unicode" pitchFamily="34" charset="0"/>
                <a:cs typeface="Lucida Sans Unicode" pitchFamily="34" charset="0"/>
              </a:rPr>
              <a:t>Çalışanlarına</a:t>
            </a:r>
            <a:r>
              <a:rPr lang="en-GB" altLang="tr-TR" dirty="0" smtClean="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sağlıklı</a:t>
            </a:r>
            <a:r>
              <a:rPr lang="en-GB" altLang="tr-TR" dirty="0">
                <a:solidFill>
                  <a:srgbClr val="665494"/>
                </a:solidFill>
                <a:latin typeface="Comic Sans MS" pitchFamily="66" charset="0"/>
                <a:ea typeface="Lucida Sans Unicode" pitchFamily="34" charset="0"/>
                <a:cs typeface="Lucida Sans Unicode" pitchFamily="34" charset="0"/>
              </a:rPr>
              <a:t> ve </a:t>
            </a:r>
            <a:r>
              <a:rPr lang="en-GB" altLang="tr-TR" dirty="0" err="1">
                <a:solidFill>
                  <a:srgbClr val="665494"/>
                </a:solidFill>
                <a:latin typeface="Comic Sans MS" pitchFamily="66" charset="0"/>
                <a:ea typeface="Lucida Sans Unicode" pitchFamily="34" charset="0"/>
                <a:cs typeface="Lucida Sans Unicode" pitchFamily="34" charset="0"/>
              </a:rPr>
              <a:t>güvenli</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bir</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çalışma</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ortamı</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sağlamakla</a:t>
            </a:r>
            <a:r>
              <a:rPr lang="en-GB" altLang="tr-TR" dirty="0" smtClean="0">
                <a:solidFill>
                  <a:srgbClr val="665494"/>
                </a:solidFill>
                <a:latin typeface="Comic Sans MS" pitchFamily="66" charset="0"/>
                <a:ea typeface="Lucida Sans Unicode" pitchFamily="34" charset="0"/>
                <a:cs typeface="Lucida Sans Unicode" pitchFamily="34" charset="0"/>
              </a:rPr>
              <a:t>,</a:t>
            </a:r>
            <a:endParaRPr lang="tr-TR" altLang="tr-TR" dirty="0" smtClean="0">
              <a:solidFill>
                <a:srgbClr val="665494"/>
              </a:solidFill>
              <a:latin typeface="Comic Sans MS" pitchFamily="66" charset="0"/>
              <a:ea typeface="Lucida Sans Unicode" pitchFamily="34" charset="0"/>
              <a:cs typeface="Lucida Sans Unicode" pitchFamily="34" charset="0"/>
            </a:endParaRPr>
          </a:p>
          <a:p>
            <a:pPr eaLnBrk="1" hangingPunct="1">
              <a:lnSpc>
                <a:spcPct val="150000"/>
              </a:lnSpc>
              <a:spcBef>
                <a:spcPts val="650"/>
              </a:spcBef>
              <a:buClr>
                <a:srgbClr val="6C44BC"/>
              </a:buClr>
              <a:buSzPct val="100000"/>
              <a:buFont typeface="Wingdings" pitchFamily="2" charset="2"/>
              <a:buChar char=""/>
            </a:pPr>
            <a:endParaRPr lang="en-GB" altLang="tr-TR" sz="1000" dirty="0">
              <a:solidFill>
                <a:srgbClr val="665494"/>
              </a:solidFill>
              <a:latin typeface="Comic Sans MS" pitchFamily="66" charset="0"/>
              <a:ea typeface="Lucida Sans Unicode" pitchFamily="34" charset="0"/>
              <a:cs typeface="Lucida Sans Unicode" pitchFamily="34" charset="0"/>
            </a:endParaRPr>
          </a:p>
          <a:p>
            <a:pPr eaLnBrk="1" hangingPunct="1">
              <a:spcBef>
                <a:spcPts val="600"/>
              </a:spcBef>
              <a:spcAft>
                <a:spcPts val="600"/>
              </a:spcAft>
              <a:buClr>
                <a:srgbClr val="6C44BC"/>
              </a:buClr>
              <a:buSzPct val="100000"/>
              <a:buFont typeface="Wingdings" pitchFamily="2" charset="2"/>
              <a:buChar char=""/>
            </a:pPr>
            <a:r>
              <a:rPr lang="en-GB" altLang="tr-TR" dirty="0" err="1" smtClean="0">
                <a:solidFill>
                  <a:srgbClr val="665494"/>
                </a:solidFill>
                <a:latin typeface="Comic Sans MS" pitchFamily="66" charset="0"/>
                <a:ea typeface="Lucida Sans Unicode" pitchFamily="34" charset="0"/>
                <a:cs typeface="Lucida Sans Unicode" pitchFamily="34" charset="0"/>
              </a:rPr>
              <a:t>Yapılan</a:t>
            </a:r>
            <a:r>
              <a:rPr lang="en-GB" altLang="tr-TR" dirty="0" smtClean="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işe</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uygun</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Kişisel</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Koruyucu</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Donanım</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sağlamakla</a:t>
            </a:r>
            <a:r>
              <a:rPr lang="en-GB" altLang="tr-TR" dirty="0">
                <a:solidFill>
                  <a:srgbClr val="665494"/>
                </a:solidFill>
                <a:latin typeface="Comic Sans MS" pitchFamily="66" charset="0"/>
                <a:ea typeface="Lucida Sans Unicode" pitchFamily="34" charset="0"/>
                <a:cs typeface="Lucida Sans Unicode" pitchFamily="34" charset="0"/>
              </a:rPr>
              <a:t> ve </a:t>
            </a:r>
            <a:r>
              <a:rPr lang="en-GB" altLang="tr-TR" dirty="0" err="1">
                <a:solidFill>
                  <a:srgbClr val="665494"/>
                </a:solidFill>
                <a:latin typeface="Comic Sans MS" pitchFamily="66" charset="0"/>
                <a:ea typeface="Lucida Sans Unicode" pitchFamily="34" charset="0"/>
                <a:cs typeface="Lucida Sans Unicode" pitchFamily="34" charset="0"/>
              </a:rPr>
              <a:t>çalışanını</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oluşabilecek</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tehlikeler</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a:solidFill>
                  <a:srgbClr val="665494"/>
                </a:solidFill>
                <a:latin typeface="Comic Sans MS" pitchFamily="66" charset="0"/>
                <a:ea typeface="Lucida Sans Unicode" pitchFamily="34" charset="0"/>
                <a:cs typeface="Lucida Sans Unicode" pitchFamily="34" charset="0"/>
              </a:rPr>
              <a:t>konusunda</a:t>
            </a:r>
            <a:r>
              <a:rPr lang="en-GB" altLang="tr-TR" dirty="0">
                <a:solidFill>
                  <a:srgbClr val="665494"/>
                </a:solidFill>
                <a:latin typeface="Comic Sans MS" pitchFamily="66" charset="0"/>
                <a:ea typeface="Lucida Sans Unicode" pitchFamily="34" charset="0"/>
                <a:cs typeface="Lucida Sans Unicode" pitchFamily="34" charset="0"/>
              </a:rPr>
              <a:t> </a:t>
            </a:r>
            <a:r>
              <a:rPr lang="en-GB" altLang="tr-TR" dirty="0" err="1" smtClean="0">
                <a:solidFill>
                  <a:srgbClr val="665494"/>
                </a:solidFill>
                <a:latin typeface="Comic Sans MS" pitchFamily="66" charset="0"/>
                <a:ea typeface="Lucida Sans Unicode" pitchFamily="34" charset="0"/>
                <a:cs typeface="Lucida Sans Unicode" pitchFamily="34" charset="0"/>
              </a:rPr>
              <a:t>bilgilendirmekle</a:t>
            </a:r>
            <a:r>
              <a:rPr lang="tr-TR" altLang="tr-TR" dirty="0" smtClean="0">
                <a:solidFill>
                  <a:srgbClr val="665494"/>
                </a:solidFill>
                <a:latin typeface="Comic Sans MS" pitchFamily="66" charset="0"/>
                <a:ea typeface="Lucida Sans Unicode" pitchFamily="34" charset="0"/>
                <a:cs typeface="Lucida Sans Unicode" pitchFamily="34" charset="0"/>
              </a:rPr>
              <a:t>  </a:t>
            </a:r>
            <a:r>
              <a:rPr lang="en-GB" altLang="tr-TR" u="sng" dirty="0" smtClean="0">
                <a:solidFill>
                  <a:srgbClr val="E61202"/>
                </a:solidFill>
                <a:latin typeface="Comic Sans MS" pitchFamily="66" charset="0"/>
                <a:ea typeface="Lucida Sans Unicode" pitchFamily="34" charset="0"/>
                <a:cs typeface="Lucida Sans Unicode" pitchFamily="34" charset="0"/>
              </a:rPr>
              <a:t>YÜKÜMLÜDÜR</a:t>
            </a:r>
            <a:r>
              <a:rPr lang="en-GB" altLang="tr-TR" u="sng" dirty="0">
                <a:solidFill>
                  <a:srgbClr val="E61202"/>
                </a:solidFill>
                <a:latin typeface="Comic Sans MS" pitchFamily="66" charset="0"/>
                <a:ea typeface="Lucida Sans Unicode" pitchFamily="34" charset="0"/>
                <a:cs typeface="Lucida Sans Unicode" pitchFamily="34" charset="0"/>
              </a:rPr>
              <a:t>.</a:t>
            </a:r>
            <a:r>
              <a:rPr lang="en-GB" altLang="tr-TR" dirty="0">
                <a:solidFill>
                  <a:srgbClr val="665494"/>
                </a:solidFill>
                <a:latin typeface="Comic Sans MS" pitchFamily="66" charset="0"/>
                <a:ea typeface="Lucida Sans Unicode" pitchFamily="34" charset="0"/>
                <a:cs typeface="Lucida Sans Unicode" pitchFamily="34" charset="0"/>
              </a:rPr>
              <a:t> </a:t>
            </a:r>
          </a:p>
          <a:p>
            <a:pPr eaLnBrk="1" hangingPunct="1">
              <a:spcBef>
                <a:spcPts val="400"/>
              </a:spcBef>
              <a:buClr>
                <a:schemeClr val="accent1"/>
              </a:buClr>
              <a:buSzPct val="68000"/>
              <a:buFont typeface="Wingdings 3" pitchFamily="18" charset="2"/>
              <a:buChar char=""/>
            </a:pPr>
            <a:endParaRPr lang="tr-TR" altLang="tr-TR" dirty="0"/>
          </a:p>
        </p:txBody>
      </p:sp>
    </p:spTree>
    <p:extLst>
      <p:ext uri="{BB962C8B-B14F-4D97-AF65-F5344CB8AC3E}">
        <p14:creationId xmlns:p14="http://schemas.microsoft.com/office/powerpoint/2010/main" val="1074441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55776" y="476672"/>
            <a:ext cx="338437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MERDİVEN BOŞLUĞU</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755576" y="1196752"/>
            <a:ext cx="7416824" cy="830997"/>
          </a:xfrm>
          <a:prstGeom prst="rect">
            <a:avLst/>
          </a:prstGeom>
          <a:noFill/>
        </p:spPr>
        <p:txBody>
          <a:bodyPr wrap="square" rtlCol="0">
            <a:spAutoFit/>
          </a:bodyPr>
          <a:lstStyle/>
          <a:p>
            <a:pPr lvl="0" algn="ctr"/>
            <a:r>
              <a:rPr lang="tr-TR" sz="2400" dirty="0" smtClean="0">
                <a:solidFill>
                  <a:srgbClr val="0000FF"/>
                </a:solidFill>
              </a:rPr>
              <a:t>Merdiven aralıklarında düşmelere karşı tedbir alınmış mı? (File, perde, korkuluk vb)</a:t>
            </a:r>
            <a:endParaRPr lang="tr-TR" sz="2400" dirty="0">
              <a:solidFill>
                <a:srgbClr val="0000FF"/>
              </a:solidFill>
            </a:endParaRPr>
          </a:p>
        </p:txBody>
      </p:sp>
      <p:pic>
        <p:nvPicPr>
          <p:cNvPr id="7" name="Picture 3"/>
          <p:cNvPicPr>
            <a:picLocks noChangeAspect="1" noChangeArrowheads="1"/>
          </p:cNvPicPr>
          <p:nvPr/>
        </p:nvPicPr>
        <p:blipFill>
          <a:blip r:embed="rId2" cstate="print"/>
          <a:srcRect/>
          <a:stretch>
            <a:fillRect/>
          </a:stretch>
        </p:blipFill>
        <p:spPr bwMode="auto">
          <a:xfrm>
            <a:off x="4566257" y="2084802"/>
            <a:ext cx="4509325" cy="2928374"/>
          </a:xfrm>
          <a:prstGeom prst="rect">
            <a:avLst/>
          </a:prstGeom>
          <a:noFill/>
          <a:ln w="9525">
            <a:noFill/>
            <a:miter lim="800000"/>
            <a:headEnd/>
            <a:tailEnd/>
          </a:ln>
        </p:spPr>
      </p:pic>
      <p:pic>
        <p:nvPicPr>
          <p:cNvPr id="5" name="Picture 2" descr="https://encrypted-tbn3.gstatic.com/images?q=tbn:ANd9GcQ_9Kf-cHYoFY9KiSjFqkpla7U0huZUDb-TtJfMTMrf7b_Wn3x8">
            <a:hlinkClick r:id="rId3"/>
          </p:cNvPr>
          <p:cNvPicPr>
            <a:picLocks noChangeAspect="1" noChangeArrowheads="1"/>
          </p:cNvPicPr>
          <p:nvPr/>
        </p:nvPicPr>
        <p:blipFill>
          <a:blip r:embed="rId4" cstate="print"/>
          <a:srcRect/>
          <a:stretch>
            <a:fillRect/>
          </a:stretch>
        </p:blipFill>
        <p:spPr bwMode="auto">
          <a:xfrm>
            <a:off x="-12509" y="2924944"/>
            <a:ext cx="4512501" cy="338437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per\Desktop\İŞ KAZ\36.jpg"/>
          <p:cNvPicPr>
            <a:picLocks noChangeAspect="1" noChangeArrowheads="1"/>
          </p:cNvPicPr>
          <p:nvPr/>
        </p:nvPicPr>
        <p:blipFill>
          <a:blip r:embed="rId2" cstate="print"/>
          <a:srcRect/>
          <a:stretch>
            <a:fillRect/>
          </a:stretch>
        </p:blipFill>
        <p:spPr bwMode="auto">
          <a:xfrm>
            <a:off x="932810" y="2060847"/>
            <a:ext cx="7095574" cy="4648176"/>
          </a:xfrm>
          <a:prstGeom prst="rect">
            <a:avLst/>
          </a:prstGeom>
        </p:spPr>
        <p:style>
          <a:lnRef idx="2">
            <a:schemeClr val="accent2"/>
          </a:lnRef>
          <a:fillRef idx="1">
            <a:schemeClr val="lt1"/>
          </a:fillRef>
          <a:effectRef idx="0">
            <a:schemeClr val="accent2"/>
          </a:effectRef>
          <a:fontRef idx="minor">
            <a:schemeClr val="dk1"/>
          </a:fontRef>
        </p:style>
      </p:pic>
      <p:sp>
        <p:nvSpPr>
          <p:cNvPr id="5" name="5 Metin kutusu"/>
          <p:cNvSpPr txBox="1"/>
          <p:nvPr/>
        </p:nvSpPr>
        <p:spPr>
          <a:xfrm>
            <a:off x="2555776" y="476672"/>
            <a:ext cx="338437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MERDİVEN BOŞLUĞU</a:t>
            </a:r>
            <a:endParaRPr lang="tr-TR" sz="2800" b="1" dirty="0">
              <a:solidFill>
                <a:srgbClr val="FF0000"/>
              </a:solidFill>
              <a:effectLst>
                <a:outerShdw blurRad="38100" dist="38100" dir="2700000" algn="tl">
                  <a:srgbClr val="000000">
                    <a:alpha val="43137"/>
                  </a:srgbClr>
                </a:outerShdw>
              </a:effectLst>
            </a:endParaRPr>
          </a:p>
        </p:txBody>
      </p:sp>
      <p:sp>
        <p:nvSpPr>
          <p:cNvPr id="7" name="9 Metin kutusu"/>
          <p:cNvSpPr txBox="1"/>
          <p:nvPr/>
        </p:nvSpPr>
        <p:spPr>
          <a:xfrm>
            <a:off x="755576" y="1124744"/>
            <a:ext cx="7416824" cy="830997"/>
          </a:xfrm>
          <a:prstGeom prst="rect">
            <a:avLst/>
          </a:prstGeom>
          <a:noFill/>
        </p:spPr>
        <p:txBody>
          <a:bodyPr wrap="square" rtlCol="0">
            <a:spAutoFit/>
          </a:bodyPr>
          <a:lstStyle/>
          <a:p>
            <a:pPr lvl="0" algn="ctr"/>
            <a:r>
              <a:rPr lang="tr-TR" sz="2400" dirty="0" smtClean="0">
                <a:solidFill>
                  <a:srgbClr val="0000FF"/>
                </a:solidFill>
              </a:rPr>
              <a:t>Merdiven aralıklarında düşmelere karşı tedbir alınmış mı? (File, perde, korkuluk vb)</a:t>
            </a:r>
            <a:endParaRPr lang="tr-TR" sz="2400" dirty="0">
              <a:solidFill>
                <a:srgbClr val="0000FF"/>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08823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PARATONER</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484980" y="4537634"/>
            <a:ext cx="3313500" cy="1246495"/>
          </a:xfrm>
          <a:prstGeom prst="rect">
            <a:avLst/>
          </a:prstGeom>
          <a:noFill/>
        </p:spPr>
        <p:txBody>
          <a:bodyPr wrap="square" rtlCol="0">
            <a:spAutoFit/>
          </a:bodyPr>
          <a:lstStyle/>
          <a:p>
            <a:pPr lvl="0"/>
            <a:r>
              <a:rPr lang="tr-TR" sz="2500" dirty="0" smtClean="0">
                <a:solidFill>
                  <a:srgbClr val="0000FF"/>
                </a:solidFill>
              </a:rPr>
              <a:t>Yıldırım tehlikelerinden korunmak için paratoner var mı?</a:t>
            </a:r>
            <a:endParaRPr lang="tr-TR" sz="2500" dirty="0">
              <a:solidFill>
                <a:srgbClr val="0000FF"/>
              </a:solidFill>
            </a:endParaRPr>
          </a:p>
        </p:txBody>
      </p:sp>
      <p:pic>
        <p:nvPicPr>
          <p:cNvPr id="36866" name="Picture 2" descr="http://www.kilicelektrik-insaat.com/wp-content/uploads/2014/03/eyfel-kulesi-en-buyuk-paratoner-877-I1.jpg"/>
          <p:cNvPicPr>
            <a:picLocks noChangeAspect="1" noChangeArrowheads="1"/>
          </p:cNvPicPr>
          <p:nvPr/>
        </p:nvPicPr>
        <p:blipFill>
          <a:blip r:embed="rId2" cstate="print"/>
          <a:srcRect/>
          <a:stretch>
            <a:fillRect/>
          </a:stretch>
        </p:blipFill>
        <p:spPr bwMode="auto">
          <a:xfrm>
            <a:off x="4275599" y="1412776"/>
            <a:ext cx="4544873" cy="5328592"/>
          </a:xfrm>
          <a:prstGeom prst="rect">
            <a:avLst/>
          </a:prstGeom>
          <a:noFill/>
        </p:spPr>
      </p:pic>
      <p:sp>
        <p:nvSpPr>
          <p:cNvPr id="7" name="6 Dikdörtgen"/>
          <p:cNvSpPr/>
          <p:nvPr/>
        </p:nvSpPr>
        <p:spPr>
          <a:xfrm>
            <a:off x="107504" y="2326521"/>
            <a:ext cx="4068452" cy="1246495"/>
          </a:xfrm>
          <a:prstGeom prst="rect">
            <a:avLst/>
          </a:prstGeom>
        </p:spPr>
        <p:txBody>
          <a:bodyPr wrap="square">
            <a:spAutoFit/>
          </a:bodyPr>
          <a:lstStyle/>
          <a:p>
            <a:r>
              <a:rPr lang="tr-TR" sz="2500" dirty="0" smtClean="0">
                <a:solidFill>
                  <a:srgbClr val="0000FF"/>
                </a:solidFill>
              </a:rPr>
              <a:t>Okul bahçesinde yıldırım çekebilecek unsurlar için önlem alınmış mı? (Trafo gibi) </a:t>
            </a:r>
            <a:endParaRPr lang="tr-TR" sz="2500" dirty="0">
              <a:solidFill>
                <a:srgbClr val="0000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23224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PARATONER</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539552" y="1412776"/>
            <a:ext cx="7848872" cy="492443"/>
          </a:xfrm>
          <a:prstGeom prst="rect">
            <a:avLst/>
          </a:prstGeom>
          <a:noFill/>
        </p:spPr>
        <p:txBody>
          <a:bodyPr wrap="square" rtlCol="0">
            <a:spAutoFit/>
          </a:bodyPr>
          <a:lstStyle/>
          <a:p>
            <a:pPr lvl="0"/>
            <a:r>
              <a:rPr lang="tr-TR" sz="2600" dirty="0" smtClean="0">
                <a:solidFill>
                  <a:srgbClr val="0000FF"/>
                </a:solidFill>
              </a:rPr>
              <a:t>Yıldırım tehlikelerinden korunmak için paratoner var mı?</a:t>
            </a:r>
            <a:endParaRPr lang="tr-TR" sz="2600" dirty="0">
              <a:solidFill>
                <a:srgbClr val="0000FF"/>
              </a:solidFill>
            </a:endParaRPr>
          </a:p>
        </p:txBody>
      </p:sp>
      <p:pic>
        <p:nvPicPr>
          <p:cNvPr id="77826" name="Picture 2" descr="C:\Users\Casper\Desktop\İŞ KAZ\37.jpg"/>
          <p:cNvPicPr>
            <a:picLocks noChangeAspect="1" noChangeArrowheads="1"/>
          </p:cNvPicPr>
          <p:nvPr/>
        </p:nvPicPr>
        <p:blipFill>
          <a:blip r:embed="rId2" cstate="print"/>
          <a:srcRect/>
          <a:stretch>
            <a:fillRect/>
          </a:stretch>
        </p:blipFill>
        <p:spPr bwMode="auto">
          <a:xfrm>
            <a:off x="251519" y="2420888"/>
            <a:ext cx="8393827" cy="3960440"/>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267744" y="476672"/>
            <a:ext cx="446449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ACİL DURDURMA BUTONU</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827584" y="1340768"/>
            <a:ext cx="7560840" cy="954107"/>
          </a:xfrm>
          <a:prstGeom prst="rect">
            <a:avLst/>
          </a:prstGeom>
          <a:noFill/>
        </p:spPr>
        <p:txBody>
          <a:bodyPr wrap="square" rtlCol="0">
            <a:spAutoFit/>
          </a:bodyPr>
          <a:lstStyle/>
          <a:p>
            <a:pPr lvl="0" algn="ctr"/>
            <a:r>
              <a:rPr lang="tr-TR" sz="2800" dirty="0" smtClean="0">
                <a:solidFill>
                  <a:srgbClr val="0070C0"/>
                </a:solidFill>
              </a:rPr>
              <a:t>Acil durumlarda binanın tüm elektriğini kesecek </a:t>
            </a:r>
            <a:r>
              <a:rPr lang="tr-TR" sz="2800" u="sng" dirty="0" smtClean="0">
                <a:solidFill>
                  <a:srgbClr val="FF0000"/>
                </a:solidFill>
              </a:rPr>
              <a:t>acil stop butonu </a:t>
            </a:r>
            <a:r>
              <a:rPr lang="tr-TR" sz="2800" dirty="0" smtClean="0">
                <a:solidFill>
                  <a:srgbClr val="0070C0"/>
                </a:solidFill>
              </a:rPr>
              <a:t>var mı?</a:t>
            </a:r>
          </a:p>
        </p:txBody>
      </p:sp>
      <p:pic>
        <p:nvPicPr>
          <p:cNvPr id="27657" name="Picture 9" descr="http://atatek.net/typo3temp/pics/5eeb759fd8.jpg">
            <a:hlinkClick r:id="rId2"/>
          </p:cNvPr>
          <p:cNvPicPr>
            <a:picLocks noChangeAspect="1" noChangeArrowheads="1"/>
          </p:cNvPicPr>
          <p:nvPr/>
        </p:nvPicPr>
        <p:blipFill>
          <a:blip r:embed="rId3" cstate="print"/>
          <a:srcRect/>
          <a:stretch>
            <a:fillRect/>
          </a:stretch>
        </p:blipFill>
        <p:spPr bwMode="auto">
          <a:xfrm>
            <a:off x="2555776" y="2708920"/>
            <a:ext cx="5715000" cy="3781425"/>
          </a:xfrm>
          <a:prstGeom prst="rect">
            <a:avLst/>
          </a:prstGeom>
        </p:spPr>
        <p:style>
          <a:lnRef idx="2">
            <a:schemeClr val="accent2"/>
          </a:lnRef>
          <a:fillRef idx="1">
            <a:schemeClr val="lt1"/>
          </a:fillRef>
          <a:effectRef idx="0">
            <a:schemeClr val="accent2"/>
          </a:effectRef>
          <a:fontRef idx="minor">
            <a:schemeClr val="dk1"/>
          </a:fontRef>
        </p:style>
      </p:pic>
      <p:sp>
        <p:nvSpPr>
          <p:cNvPr id="7" name="6 Dikdörtgen"/>
          <p:cNvSpPr/>
          <p:nvPr/>
        </p:nvSpPr>
        <p:spPr>
          <a:xfrm>
            <a:off x="489692" y="4230300"/>
            <a:ext cx="1816523" cy="369332"/>
          </a:xfrm>
          <a:prstGeom prst="rect">
            <a:avLst/>
          </a:prstGeom>
        </p:spPr>
        <p:txBody>
          <a:bodyPr wrap="none">
            <a:spAutoFit/>
          </a:bodyPr>
          <a:lstStyle/>
          <a:p>
            <a:pPr lvl="0"/>
            <a:r>
              <a:rPr lang="tr-TR" b="1" dirty="0" smtClean="0">
                <a:solidFill>
                  <a:srgbClr val="00B0F0"/>
                </a:solidFill>
                <a:effectLst>
                  <a:outerShdw blurRad="38100" dist="38100" dir="2700000" algn="tl">
                    <a:srgbClr val="000000">
                      <a:alpha val="43137"/>
                    </a:srgbClr>
                  </a:outerShdw>
                </a:effectLst>
              </a:rPr>
              <a:t>GAZ VE ELEKTRİK</a:t>
            </a:r>
            <a:endParaRPr lang="tr-TR" b="1" dirty="0">
              <a:solidFill>
                <a:srgbClr val="00B0F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295636" y="465182"/>
            <a:ext cx="640871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ELEKTRİK PANOLARI UYARI LEVHALARI</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251520" y="1196752"/>
            <a:ext cx="8496944" cy="1384995"/>
          </a:xfrm>
          <a:prstGeom prst="rect">
            <a:avLst/>
          </a:prstGeom>
          <a:noFill/>
        </p:spPr>
        <p:txBody>
          <a:bodyPr wrap="square" rtlCol="0">
            <a:spAutoFit/>
          </a:bodyPr>
          <a:lstStyle/>
          <a:p>
            <a:pPr lvl="0" algn="ctr"/>
            <a:r>
              <a:rPr lang="tr-TR" sz="2800" dirty="0" smtClean="0">
                <a:solidFill>
                  <a:srgbClr val="0070C0"/>
                </a:solidFill>
              </a:rPr>
              <a:t>Elektrik panolarının üstüne uyarı levhası yapıştırılmalıdır. Elektrik panolarını kilitli tutulmalı ve panolardan sorumlu bir kişi belirlenmelidir.</a:t>
            </a:r>
            <a:endParaRPr lang="tr-TR" sz="2800" dirty="0">
              <a:solidFill>
                <a:srgbClr val="0070C0"/>
              </a:solidFill>
            </a:endParaRPr>
          </a:p>
        </p:txBody>
      </p:sp>
      <p:pic>
        <p:nvPicPr>
          <p:cNvPr id="11" name="10 Resim" descr="http://www.renkliweb.com/wp-content/uploads/2014/05/eektrik-uyar%C4%B1-levhalar%C4%B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6501" y="2780928"/>
            <a:ext cx="6487867" cy="3888432"/>
          </a:xfrm>
          <a:prstGeom prst="rect">
            <a:avLst/>
          </a:prstGeom>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55776" y="476672"/>
            <a:ext cx="5616624" cy="523220"/>
          </a:xfrm>
          <a:prstGeom prst="rect">
            <a:avLst/>
          </a:prstGeom>
          <a:noFill/>
        </p:spPr>
        <p:txBody>
          <a:bodyPr wrap="square" rtlCol="0">
            <a:spAutoFit/>
          </a:bodyPr>
          <a:lstStyle/>
          <a:p>
            <a:r>
              <a:rPr lang="tr-TR" sz="2800" b="1" dirty="0" smtClean="0">
                <a:solidFill>
                  <a:srgbClr val="FF0000"/>
                </a:solidFill>
              </a:rPr>
              <a:t> ELEKTRİK PANOLARI – İZOLE HALI</a:t>
            </a:r>
            <a:endParaRPr lang="tr-TR" sz="2800" b="1" dirty="0">
              <a:solidFill>
                <a:srgbClr val="FF0000"/>
              </a:solidFill>
            </a:endParaRPr>
          </a:p>
        </p:txBody>
      </p:sp>
      <p:sp>
        <p:nvSpPr>
          <p:cNvPr id="10" name="9 Metin kutusu"/>
          <p:cNvSpPr txBox="1"/>
          <p:nvPr/>
        </p:nvSpPr>
        <p:spPr>
          <a:xfrm>
            <a:off x="611560" y="1340768"/>
            <a:ext cx="7200800" cy="954107"/>
          </a:xfrm>
          <a:prstGeom prst="rect">
            <a:avLst/>
          </a:prstGeom>
          <a:noFill/>
        </p:spPr>
        <p:txBody>
          <a:bodyPr wrap="square" rtlCol="0">
            <a:spAutoFit/>
          </a:bodyPr>
          <a:lstStyle/>
          <a:p>
            <a:pPr lvl="0" algn="ctr"/>
            <a:r>
              <a:rPr lang="tr-TR" sz="2800" dirty="0" smtClean="0">
                <a:solidFill>
                  <a:srgbClr val="00B0F0"/>
                </a:solidFill>
              </a:rPr>
              <a:t>Elektrik panolarının önüne Yalıtkan paspas veya halı yerleştirilmelidir.</a:t>
            </a:r>
            <a:endParaRPr lang="tr-TR" sz="2800" dirty="0">
              <a:solidFill>
                <a:srgbClr val="00B0F0"/>
              </a:solidFill>
            </a:endParaRPr>
          </a:p>
        </p:txBody>
      </p:sp>
      <p:pic>
        <p:nvPicPr>
          <p:cNvPr id="7" name="6 Resim" descr="C:\Users\nurullah\Desktop\ELK PANO PASPASI.png"/>
          <p:cNvPicPr/>
          <p:nvPr/>
        </p:nvPicPr>
        <p:blipFill>
          <a:blip r:embed="rId2" cstate="print"/>
          <a:srcRect/>
          <a:stretch>
            <a:fillRect/>
          </a:stretch>
        </p:blipFill>
        <p:spPr bwMode="auto">
          <a:xfrm>
            <a:off x="138622" y="2996952"/>
            <a:ext cx="3547033" cy="3240360"/>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8" name="7 Resim" descr="C:\Users\nurullah\Desktop\İZOLE HALI.jpg"/>
          <p:cNvPicPr/>
          <p:nvPr/>
        </p:nvPicPr>
        <p:blipFill>
          <a:blip r:embed="rId3" cstate="print"/>
          <a:srcRect/>
          <a:stretch>
            <a:fillRect/>
          </a:stretch>
        </p:blipFill>
        <p:spPr bwMode="auto">
          <a:xfrm>
            <a:off x="4139951" y="3212976"/>
            <a:ext cx="4625455" cy="2808312"/>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765711" y="476672"/>
            <a:ext cx="48245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AÇIKTAKİ ELEKTRİK TEHLİKLERİ</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1259632" y="1530913"/>
            <a:ext cx="6408712" cy="523220"/>
          </a:xfrm>
          <a:prstGeom prst="rect">
            <a:avLst/>
          </a:prstGeom>
          <a:noFill/>
        </p:spPr>
        <p:txBody>
          <a:bodyPr wrap="square" rtlCol="0">
            <a:spAutoFit/>
          </a:bodyPr>
          <a:lstStyle/>
          <a:p>
            <a:pPr lvl="0"/>
            <a:r>
              <a:rPr lang="tr-TR" sz="2800" dirty="0" smtClean="0">
                <a:solidFill>
                  <a:srgbClr val="00B0F0"/>
                </a:solidFill>
              </a:rPr>
              <a:t>Elektrik kabloları açıkta bırakılmamalıdır.</a:t>
            </a:r>
            <a:endParaRPr lang="tr-TR" sz="2800" dirty="0">
              <a:solidFill>
                <a:srgbClr val="00B0F0"/>
              </a:solidFill>
            </a:endParaRPr>
          </a:p>
        </p:txBody>
      </p:sp>
      <p:pic>
        <p:nvPicPr>
          <p:cNvPr id="7" name="6 Resim" descr="C:\Users\nurullah\Desktop\1366964062elektrik-kablo-etimesgut.jpg"/>
          <p:cNvPicPr/>
          <p:nvPr/>
        </p:nvPicPr>
        <p:blipFill>
          <a:blip r:embed="rId2" cstate="print"/>
          <a:srcRect/>
          <a:stretch>
            <a:fillRect/>
          </a:stretch>
        </p:blipFill>
        <p:spPr bwMode="auto">
          <a:xfrm>
            <a:off x="2051720" y="2420887"/>
            <a:ext cx="4464496" cy="3839467"/>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907704" y="295349"/>
            <a:ext cx="48245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AÇIKTAKİ ELEKTRİK TEHLİKLERİ</a:t>
            </a:r>
            <a:endParaRPr lang="tr-TR" sz="2800" b="1" dirty="0">
              <a:solidFill>
                <a:srgbClr val="FF0000"/>
              </a:solidFill>
              <a:effectLst>
                <a:outerShdw blurRad="38100" dist="38100" dir="2700000" algn="tl">
                  <a:srgbClr val="000000">
                    <a:alpha val="43137"/>
                  </a:srgbClr>
                </a:outerShdw>
              </a:effectLst>
            </a:endParaRPr>
          </a:p>
        </p:txBody>
      </p:sp>
      <p:pic>
        <p:nvPicPr>
          <p:cNvPr id="8" name="Picture 2" descr="C:\Users\Casper\Desktop\İŞ KAZ\27.jpg"/>
          <p:cNvPicPr>
            <a:picLocks noChangeAspect="1" noChangeArrowheads="1"/>
          </p:cNvPicPr>
          <p:nvPr/>
        </p:nvPicPr>
        <p:blipFill>
          <a:blip r:embed="rId2" cstate="print"/>
          <a:srcRect/>
          <a:stretch>
            <a:fillRect/>
          </a:stretch>
        </p:blipFill>
        <p:spPr bwMode="auto">
          <a:xfrm>
            <a:off x="951401" y="1340768"/>
            <a:ext cx="7509031" cy="5289167"/>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339752" y="476672"/>
            <a:ext cx="48245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ELEKTRİK TEHLİKLERİ</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971600" y="1340769"/>
            <a:ext cx="6984776" cy="954107"/>
          </a:xfrm>
          <a:prstGeom prst="rect">
            <a:avLst/>
          </a:prstGeom>
          <a:noFill/>
        </p:spPr>
        <p:txBody>
          <a:bodyPr wrap="square" rtlCol="0">
            <a:spAutoFit/>
          </a:bodyPr>
          <a:lstStyle/>
          <a:p>
            <a:pPr lvl="0" algn="ctr"/>
            <a:r>
              <a:rPr lang="tr-TR" sz="2800" dirty="0" smtClean="0">
                <a:solidFill>
                  <a:srgbClr val="0070C0"/>
                </a:solidFill>
              </a:rPr>
              <a:t>Koridor ve lavabolardaki elektrik prizleri uygun şekilde kapaklı hale getirilmelidir.</a:t>
            </a:r>
            <a:endParaRPr lang="tr-TR" sz="2800" dirty="0">
              <a:solidFill>
                <a:srgbClr val="0070C0"/>
              </a:solidFill>
            </a:endParaRPr>
          </a:p>
        </p:txBody>
      </p:sp>
      <p:pic>
        <p:nvPicPr>
          <p:cNvPr id="8" name="7 Resim" descr="C:\Users\nurullah\Desktop\takip edilecek işler\ELEKTRİK PRİZLERİ.jpg"/>
          <p:cNvPicPr/>
          <p:nvPr/>
        </p:nvPicPr>
        <p:blipFill>
          <a:blip r:embed="rId2" cstate="print"/>
          <a:srcRect/>
          <a:stretch>
            <a:fillRect/>
          </a:stretch>
        </p:blipFill>
        <p:spPr bwMode="auto">
          <a:xfrm>
            <a:off x="1666634" y="2636912"/>
            <a:ext cx="5713678" cy="360040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txBox="1">
            <a:spLocks/>
          </p:cNvSpPr>
          <p:nvPr/>
        </p:nvSpPr>
        <p:spPr>
          <a:xfrm>
            <a:off x="457200" y="704850"/>
            <a:ext cx="8229600" cy="1143000"/>
          </a:xfrm>
          <a:prstGeom prst="rect">
            <a:avLst/>
          </a:prstGeom>
        </p:spPr>
        <p:txBody>
          <a:bodyPr/>
          <a:lstStyle/>
          <a:p>
            <a:pPr algn="ctr" eaLnBrk="1" fontAlgn="auto" hangingPunct="1">
              <a:spcAft>
                <a:spcPts val="0"/>
              </a:spcAft>
              <a:defRPr/>
            </a:pPr>
            <a:r>
              <a:rPr lang="tr-TR" sz="4100" b="1">
                <a:solidFill>
                  <a:schemeClr val="tx2"/>
                </a:solidFill>
                <a:effectLst>
                  <a:outerShdw blurRad="31750" dist="25400" dir="5400000" algn="tl" rotWithShape="0">
                    <a:srgbClr val="000000">
                      <a:alpha val="25000"/>
                    </a:srgbClr>
                  </a:outerShdw>
                </a:effectLst>
                <a:latin typeface="Comic Sans MS" pitchFamily="66" charset="0"/>
                <a:ea typeface="+mj-ea"/>
                <a:cs typeface="+mj-cs"/>
              </a:rPr>
              <a:t>YÜKÜMLÜLÜKLER</a:t>
            </a:r>
          </a:p>
        </p:txBody>
      </p:sp>
      <p:sp>
        <p:nvSpPr>
          <p:cNvPr id="3" name="2 İçerik Yer Tutucusu"/>
          <p:cNvSpPr txBox="1">
            <a:spLocks/>
          </p:cNvSpPr>
          <p:nvPr/>
        </p:nvSpPr>
        <p:spPr>
          <a:xfrm>
            <a:off x="457200" y="1935163"/>
            <a:ext cx="8229600" cy="1993545"/>
          </a:xfrm>
          <a:prstGeom prst="rect">
            <a:avLst/>
          </a:prstGeom>
        </p:spPr>
        <p:txBody>
          <a:bodyPr/>
          <a:lstStyle/>
          <a:p>
            <a:pPr marL="341313" indent="-341313" defTabSz="449263" eaLnBrk="1" fontAlgn="auto" hangingPunct="1">
              <a:spcBef>
                <a:spcPts val="700"/>
              </a:spcBef>
              <a:spcAft>
                <a:spcPts val="0"/>
              </a:spcAft>
              <a:buClr>
                <a:srgbClr val="665494"/>
              </a:buClr>
              <a:buSzPct val="68000"/>
              <a:buFont typeface="Verdana"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dirty="0">
                <a:solidFill>
                  <a:srgbClr val="7030A0"/>
                </a:solidFill>
                <a:latin typeface="Comic Sans MS" pitchFamily="66" charset="0"/>
              </a:rPr>
              <a:t>ÇALIŞANLAR;</a:t>
            </a:r>
          </a:p>
          <a:p>
            <a:pPr marL="341313" indent="-341313" defTabSz="449263" eaLnBrk="1" fontAlgn="auto" hangingPunct="1">
              <a:spcBef>
                <a:spcPts val="700"/>
              </a:spcBef>
              <a:spcAft>
                <a:spcPts val="0"/>
              </a:spcAft>
              <a:buClr>
                <a:srgbClr val="665494"/>
              </a:buClr>
              <a:buSzPct val="68000"/>
              <a:buFont typeface="Verdana"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400" dirty="0">
              <a:solidFill>
                <a:srgbClr val="7030A0"/>
              </a:solidFill>
              <a:latin typeface="+mn-lt"/>
            </a:endParaRPr>
          </a:p>
          <a:p>
            <a:pPr marL="341313" indent="-341313" defTabSz="449263" eaLnBrk="1" fontAlgn="auto" hangingPunct="1">
              <a:lnSpc>
                <a:spcPct val="150000"/>
              </a:lnSpc>
              <a:spcBef>
                <a:spcPts val="700"/>
              </a:spcBef>
              <a:spcAft>
                <a:spcPts val="0"/>
              </a:spcAft>
              <a:buClr>
                <a:srgbClr val="665494"/>
              </a:buClr>
              <a:buSzPct val="68000"/>
              <a:buFont typeface="Verdana" pitchFamily="34" charset="0"/>
              <a:buChar char="&g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tr-TR" sz="2400" dirty="0">
                <a:solidFill>
                  <a:srgbClr val="7030A0"/>
                </a:solidFill>
                <a:latin typeface="Comic Sans MS" pitchFamily="66" charset="0"/>
              </a:rPr>
              <a:t>İ</a:t>
            </a:r>
            <a:r>
              <a:rPr lang="en-GB" sz="2400" dirty="0" smtClean="0">
                <a:solidFill>
                  <a:srgbClr val="7030A0"/>
                </a:solidFill>
                <a:latin typeface="Comic Sans MS" pitchFamily="66" charset="0"/>
              </a:rPr>
              <a:t>ş </a:t>
            </a:r>
            <a:r>
              <a:rPr lang="en-GB" sz="2400" dirty="0" err="1">
                <a:solidFill>
                  <a:srgbClr val="7030A0"/>
                </a:solidFill>
                <a:latin typeface="Comic Sans MS" pitchFamily="66" charset="0"/>
              </a:rPr>
              <a:t>sağlığı</a:t>
            </a:r>
            <a:r>
              <a:rPr lang="en-GB" sz="2400" dirty="0">
                <a:solidFill>
                  <a:srgbClr val="7030A0"/>
                </a:solidFill>
                <a:latin typeface="Comic Sans MS" pitchFamily="66" charset="0"/>
              </a:rPr>
              <a:t> ve </a:t>
            </a:r>
            <a:r>
              <a:rPr lang="en-GB" sz="2400" dirty="0" err="1">
                <a:solidFill>
                  <a:srgbClr val="7030A0"/>
                </a:solidFill>
                <a:latin typeface="Comic Sans MS" pitchFamily="66" charset="0"/>
              </a:rPr>
              <a:t>güvenliği</a:t>
            </a:r>
            <a:r>
              <a:rPr lang="en-GB" sz="2400" dirty="0">
                <a:solidFill>
                  <a:srgbClr val="7030A0"/>
                </a:solidFill>
                <a:latin typeface="Comic Sans MS" pitchFamily="66" charset="0"/>
              </a:rPr>
              <a:t> </a:t>
            </a:r>
            <a:r>
              <a:rPr lang="en-GB" sz="2400" dirty="0" err="1">
                <a:solidFill>
                  <a:srgbClr val="7030A0"/>
                </a:solidFill>
                <a:latin typeface="Comic Sans MS" pitchFamily="66" charset="0"/>
              </a:rPr>
              <a:t>konularındaki</a:t>
            </a:r>
            <a:r>
              <a:rPr lang="en-GB" sz="2400" dirty="0">
                <a:solidFill>
                  <a:srgbClr val="7030A0"/>
                </a:solidFill>
                <a:latin typeface="Comic Sans MS" pitchFamily="66" charset="0"/>
              </a:rPr>
              <a:t> </a:t>
            </a:r>
            <a:r>
              <a:rPr lang="en-GB" sz="2400" dirty="0" err="1">
                <a:solidFill>
                  <a:srgbClr val="7030A0"/>
                </a:solidFill>
                <a:latin typeface="Comic Sans MS" pitchFamily="66" charset="0"/>
              </a:rPr>
              <a:t>tüm</a:t>
            </a:r>
            <a:r>
              <a:rPr lang="en-GB" sz="2400" dirty="0">
                <a:solidFill>
                  <a:srgbClr val="7030A0"/>
                </a:solidFill>
                <a:latin typeface="Comic Sans MS" pitchFamily="66" charset="0"/>
              </a:rPr>
              <a:t> </a:t>
            </a:r>
            <a:r>
              <a:rPr lang="en-GB" sz="2400" dirty="0" err="1">
                <a:solidFill>
                  <a:srgbClr val="7030A0"/>
                </a:solidFill>
                <a:latin typeface="Comic Sans MS" pitchFamily="66" charset="0"/>
              </a:rPr>
              <a:t>talimat</a:t>
            </a:r>
            <a:r>
              <a:rPr lang="en-GB" sz="2400" dirty="0">
                <a:solidFill>
                  <a:srgbClr val="7030A0"/>
                </a:solidFill>
                <a:latin typeface="Comic Sans MS" pitchFamily="66" charset="0"/>
              </a:rPr>
              <a:t> ve </a:t>
            </a:r>
            <a:r>
              <a:rPr lang="en-GB" sz="2400" dirty="0" err="1">
                <a:solidFill>
                  <a:srgbClr val="7030A0"/>
                </a:solidFill>
                <a:latin typeface="Comic Sans MS" pitchFamily="66" charset="0"/>
              </a:rPr>
              <a:t>kurallara</a:t>
            </a:r>
            <a:r>
              <a:rPr lang="en-GB" sz="2400" dirty="0">
                <a:solidFill>
                  <a:srgbClr val="7030A0"/>
                </a:solidFill>
                <a:latin typeface="Comic Sans MS" pitchFamily="66" charset="0"/>
              </a:rPr>
              <a:t> </a:t>
            </a:r>
            <a:r>
              <a:rPr lang="en-GB" sz="2400" dirty="0" err="1">
                <a:solidFill>
                  <a:srgbClr val="7030A0"/>
                </a:solidFill>
                <a:latin typeface="Comic Sans MS" pitchFamily="66" charset="0"/>
              </a:rPr>
              <a:t>uymakla</a:t>
            </a:r>
            <a:r>
              <a:rPr lang="en-GB" sz="2400" dirty="0">
                <a:solidFill>
                  <a:srgbClr val="7030A0"/>
                </a:solidFill>
                <a:latin typeface="Comic Sans MS" pitchFamily="66" charset="0"/>
              </a:rPr>
              <a:t> </a:t>
            </a:r>
            <a:r>
              <a:rPr lang="tr-TR" sz="2400" dirty="0" smtClean="0">
                <a:solidFill>
                  <a:srgbClr val="7030A0"/>
                </a:solidFill>
                <a:latin typeface="Comic Sans MS" pitchFamily="66" charset="0"/>
              </a:rPr>
              <a:t> </a:t>
            </a:r>
            <a:r>
              <a:rPr lang="en-GB" sz="2400" u="sng" dirty="0" smtClean="0">
                <a:solidFill>
                  <a:srgbClr val="E61202"/>
                </a:solidFill>
                <a:latin typeface="Comic Sans MS" pitchFamily="66" charset="0"/>
              </a:rPr>
              <a:t>YÜKÜMLÜDÜRLER</a:t>
            </a:r>
            <a:endParaRPr lang="tr-TR" sz="2700" dirty="0">
              <a:latin typeface="Comic Sans MS" pitchFamily="66" charset="0"/>
            </a:endParaRPr>
          </a:p>
        </p:txBody>
      </p:sp>
      <p:pic>
        <p:nvPicPr>
          <p:cNvPr id="34820" name="6 Resim" descr="PE01838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928708"/>
            <a:ext cx="2468811" cy="23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5904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84527" y="437473"/>
            <a:ext cx="3683617"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UZATMA KABLOLARI</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323529" y="1340769"/>
            <a:ext cx="8424934" cy="2062103"/>
          </a:xfrm>
          <a:prstGeom prst="rect">
            <a:avLst/>
          </a:prstGeom>
          <a:noFill/>
        </p:spPr>
        <p:txBody>
          <a:bodyPr wrap="square" rtlCol="0">
            <a:spAutoFit/>
          </a:bodyPr>
          <a:lstStyle/>
          <a:p>
            <a:pPr marL="457200" lvl="0" indent="-457200">
              <a:buFont typeface="+mj-lt"/>
              <a:buAutoNum type="arabicPeriod"/>
            </a:pPr>
            <a:r>
              <a:rPr lang="tr-TR" sz="2000" dirty="0" smtClean="0">
                <a:solidFill>
                  <a:srgbClr val="0000FF"/>
                </a:solidFill>
              </a:rPr>
              <a:t>Uzatma kabloları yerine sabit prizler tercih ediliyor mu?</a:t>
            </a:r>
          </a:p>
          <a:p>
            <a:pPr marL="457200" lvl="0" indent="-457200">
              <a:buFont typeface="+mj-lt"/>
              <a:buAutoNum type="arabicPeriod"/>
            </a:pPr>
            <a:r>
              <a:rPr lang="tr-TR" sz="2000" dirty="0" smtClean="0">
                <a:solidFill>
                  <a:srgbClr val="0000FF"/>
                </a:solidFill>
              </a:rPr>
              <a:t>U.K Kullanılıyorsa takılıp düşmelere karşı önlem alınıyor mu?</a:t>
            </a:r>
          </a:p>
          <a:p>
            <a:pPr marL="457200" lvl="0" indent="-457200">
              <a:buFont typeface="+mj-lt"/>
              <a:buAutoNum type="arabicPeriod"/>
            </a:pPr>
            <a:r>
              <a:rPr lang="tr-TR" sz="2000" dirty="0" smtClean="0">
                <a:solidFill>
                  <a:srgbClr val="0000FF"/>
                </a:solidFill>
              </a:rPr>
              <a:t>Aşırı yüklenme için tedbir alınmış mı?</a:t>
            </a:r>
          </a:p>
          <a:p>
            <a:pPr marL="457200" lvl="0" indent="-457200">
              <a:buFont typeface="+mj-lt"/>
              <a:buAutoNum type="arabicPeriod"/>
            </a:pPr>
            <a:r>
              <a:rPr lang="tr-TR" sz="2000" dirty="0" smtClean="0">
                <a:solidFill>
                  <a:srgbClr val="0000FF"/>
                </a:solidFill>
              </a:rPr>
              <a:t>Aşırı yüklenen ara kablolar, elektrik kaçakları, kötü bağlantı, aşırı büyük </a:t>
            </a:r>
            <a:r>
              <a:rPr lang="tr-TR" sz="2000" dirty="0" err="1" smtClean="0">
                <a:solidFill>
                  <a:srgbClr val="0000FF"/>
                </a:solidFill>
              </a:rPr>
              <a:t>ampül</a:t>
            </a:r>
            <a:r>
              <a:rPr lang="tr-TR" sz="2000" dirty="0" smtClean="0">
                <a:solidFill>
                  <a:srgbClr val="0000FF"/>
                </a:solidFill>
              </a:rPr>
              <a:t> vb yanıcı maddeleri tutuşturabilir ve tüm yangın çıkarabilir.</a:t>
            </a:r>
          </a:p>
          <a:p>
            <a:pPr lvl="0"/>
            <a:endParaRPr lang="tr-TR" sz="2800" dirty="0">
              <a:solidFill>
                <a:srgbClr val="0070C0"/>
              </a:solidFill>
            </a:endParaRPr>
          </a:p>
        </p:txBody>
      </p:sp>
      <p:pic>
        <p:nvPicPr>
          <p:cNvPr id="1026" name="Picture 2" descr="cocuklar-elektrik-guvenligi"/>
          <p:cNvPicPr>
            <a:picLocks noChangeAspect="1" noChangeArrowheads="1"/>
          </p:cNvPicPr>
          <p:nvPr/>
        </p:nvPicPr>
        <p:blipFill>
          <a:blip r:embed="rId2" cstate="print"/>
          <a:srcRect/>
          <a:stretch>
            <a:fillRect/>
          </a:stretch>
        </p:blipFill>
        <p:spPr bwMode="auto">
          <a:xfrm>
            <a:off x="-46929" y="3645024"/>
            <a:ext cx="3314617" cy="2473216"/>
          </a:xfrm>
          <a:prstGeom prst="rect">
            <a:avLst/>
          </a:prstGeom>
        </p:spPr>
        <p:style>
          <a:lnRef idx="2">
            <a:schemeClr val="accent2"/>
          </a:lnRef>
          <a:fillRef idx="1">
            <a:schemeClr val="lt1"/>
          </a:fillRef>
          <a:effectRef idx="0">
            <a:schemeClr val="accent2"/>
          </a:effectRef>
          <a:fontRef idx="minor">
            <a:schemeClr val="dk1"/>
          </a:fontRef>
        </p:style>
      </p:pic>
      <p:pic>
        <p:nvPicPr>
          <p:cNvPr id="1028" name="Picture 4" descr="https://ilk72saat.files.wordpress.com/2014/06/prizlere-asiri-yuklenme.jpg"/>
          <p:cNvPicPr>
            <a:picLocks noChangeAspect="1" noChangeArrowheads="1"/>
          </p:cNvPicPr>
          <p:nvPr/>
        </p:nvPicPr>
        <p:blipFill>
          <a:blip r:embed="rId3" cstate="print"/>
          <a:srcRect/>
          <a:stretch>
            <a:fillRect/>
          </a:stretch>
        </p:blipFill>
        <p:spPr bwMode="auto">
          <a:xfrm>
            <a:off x="4961352" y="4005064"/>
            <a:ext cx="3787111" cy="2520280"/>
          </a:xfrm>
          <a:prstGeom prst="rect">
            <a:avLst/>
          </a:prstGeom>
        </p:spPr>
        <p:style>
          <a:lnRef idx="2">
            <a:schemeClr val="accent2"/>
          </a:lnRef>
          <a:fillRef idx="1">
            <a:schemeClr val="lt1"/>
          </a:fillRef>
          <a:effectRef idx="0">
            <a:schemeClr val="accent2"/>
          </a:effectRef>
          <a:fontRef idx="minor">
            <a:schemeClr val="dk1"/>
          </a:fontRef>
        </p:style>
      </p:pic>
      <p:sp>
        <p:nvSpPr>
          <p:cNvPr id="8" name="7 Dikdörtgen"/>
          <p:cNvSpPr/>
          <p:nvPr/>
        </p:nvSpPr>
        <p:spPr>
          <a:xfrm>
            <a:off x="4026335" y="2996952"/>
            <a:ext cx="5010161" cy="923330"/>
          </a:xfrm>
          <a:prstGeom prst="rect">
            <a:avLst/>
          </a:prstGeom>
        </p:spPr>
        <p:txBody>
          <a:bodyPr wrap="square">
            <a:spAutoFit/>
          </a:bodyPr>
          <a:lstStyle/>
          <a:p>
            <a:r>
              <a:rPr lang="tr-TR" dirty="0" smtClean="0">
                <a:solidFill>
                  <a:srgbClr val="FF0000"/>
                </a:solidFill>
              </a:rPr>
              <a:t>Çalışmalar sırasında kullanılan hortum, kablolu vb. aletler takılma veya düşmeyi önleyecek şekilde kullanılıyor mu?</a:t>
            </a:r>
            <a:endParaRPr lang="tr-TR" dirty="0">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915816" y="523853"/>
            <a:ext cx="216024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EL ALETLERİ</a:t>
            </a:r>
            <a:endParaRPr lang="tr-TR" sz="2800" b="1" dirty="0">
              <a:solidFill>
                <a:srgbClr val="FF0000"/>
              </a:solidFill>
              <a:effectLst>
                <a:outerShdw blurRad="38100" dist="38100" dir="2700000" algn="tl">
                  <a:srgbClr val="000000">
                    <a:alpha val="43137"/>
                  </a:srgbClr>
                </a:outerShdw>
              </a:effectLst>
            </a:endParaRPr>
          </a:p>
        </p:txBody>
      </p:sp>
      <p:pic>
        <p:nvPicPr>
          <p:cNvPr id="8" name="irc_mi" descr="http://img.webme.com/pic/i/isguzmanligi/karikatur23.jpg">
            <a:hlinkClick r:id="rId2"/>
          </p:cNvPr>
          <p:cNvPicPr>
            <a:picLocks/>
          </p:cNvPicPr>
          <p:nvPr/>
        </p:nvPicPr>
        <p:blipFill>
          <a:blip r:embed="rId3" cstate="print"/>
          <a:stretch>
            <a:fillRect/>
          </a:stretch>
        </p:blipFill>
        <p:spPr bwMode="auto">
          <a:xfrm>
            <a:off x="717851" y="1772816"/>
            <a:ext cx="3579882" cy="4773176"/>
          </a:xfrm>
          <a:prstGeom prst="rect">
            <a:avLst/>
          </a:prstGeom>
          <a:noFill/>
          <a:ln w="9525">
            <a:noFill/>
            <a:miter lim="800000"/>
            <a:headEnd/>
            <a:tailEnd/>
          </a:ln>
        </p:spPr>
      </p:pic>
      <p:pic>
        <p:nvPicPr>
          <p:cNvPr id="9" name="Picture 6" descr="http://ikazpanolari.com/image/cache/data/elektrik/elektrik/11-100x100.jpg">
            <a:hlinkClick r:id="rId4"/>
          </p:cNvPr>
          <p:cNvPicPr>
            <a:picLocks noChangeAspect="1" noChangeArrowheads="1"/>
          </p:cNvPicPr>
          <p:nvPr/>
        </p:nvPicPr>
        <p:blipFill>
          <a:blip r:embed="rId5" cstate="print"/>
          <a:srcRect/>
          <a:stretch>
            <a:fillRect/>
          </a:stretch>
        </p:blipFill>
        <p:spPr bwMode="auto">
          <a:xfrm>
            <a:off x="4644008" y="1916831"/>
            <a:ext cx="3182117" cy="3182117"/>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411760" y="492891"/>
            <a:ext cx="3456384"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ELEKTRİK TEHLİKELERİ</a:t>
            </a:r>
            <a:endParaRPr lang="tr-TR" sz="2800" b="1" dirty="0">
              <a:solidFill>
                <a:srgbClr val="FF0000"/>
              </a:solidFill>
              <a:effectLst>
                <a:outerShdw blurRad="38100" dist="38100" dir="2700000" algn="tl">
                  <a:srgbClr val="000000">
                    <a:alpha val="43137"/>
                  </a:srgbClr>
                </a:outerShdw>
              </a:effectLst>
            </a:endParaRPr>
          </a:p>
        </p:txBody>
      </p:sp>
      <p:pic>
        <p:nvPicPr>
          <p:cNvPr id="3074" name="Picture 2" descr="C:\Users\Zülküf KOŞAN\Desktop\İŞ KAZ\12.jpg"/>
          <p:cNvPicPr>
            <a:picLocks noChangeAspect="1" noChangeArrowheads="1"/>
          </p:cNvPicPr>
          <p:nvPr/>
        </p:nvPicPr>
        <p:blipFill>
          <a:blip r:embed="rId2" cstate="print"/>
          <a:srcRect/>
          <a:stretch>
            <a:fillRect/>
          </a:stretch>
        </p:blipFill>
        <p:spPr bwMode="auto">
          <a:xfrm>
            <a:off x="1254785" y="1412776"/>
            <a:ext cx="6557575" cy="5445224"/>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843808" y="476672"/>
            <a:ext cx="352839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ELEKTRİK TEHLİKELERİ</a:t>
            </a:r>
            <a:endParaRPr lang="tr-TR" sz="2800" b="1" dirty="0">
              <a:solidFill>
                <a:srgbClr val="FF0000"/>
              </a:solidFill>
              <a:effectLst>
                <a:outerShdw blurRad="38100" dist="38100" dir="2700000" algn="tl">
                  <a:srgbClr val="000000">
                    <a:alpha val="43137"/>
                  </a:srgbClr>
                </a:outerShdw>
              </a:effectLst>
            </a:endParaRPr>
          </a:p>
        </p:txBody>
      </p:sp>
      <p:pic>
        <p:nvPicPr>
          <p:cNvPr id="5122" name="Picture 2" descr="C:\Users\Zülküf KOŞAN\Desktop\İŞ KAZ\14.jpg"/>
          <p:cNvPicPr>
            <a:picLocks noChangeAspect="1" noChangeArrowheads="1"/>
          </p:cNvPicPr>
          <p:nvPr/>
        </p:nvPicPr>
        <p:blipFill>
          <a:blip r:embed="rId2" cstate="print"/>
          <a:srcRect/>
          <a:stretch>
            <a:fillRect/>
          </a:stretch>
        </p:blipFill>
        <p:spPr bwMode="auto">
          <a:xfrm>
            <a:off x="1691680" y="1196752"/>
            <a:ext cx="5832648" cy="5507016"/>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352839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ELEKTRİK TEHLİKELERİ</a:t>
            </a:r>
            <a:endParaRPr lang="tr-TR" sz="2800" b="1" dirty="0">
              <a:solidFill>
                <a:srgbClr val="FF0000"/>
              </a:solidFill>
              <a:effectLst>
                <a:outerShdw blurRad="38100" dist="38100" dir="2700000" algn="tl">
                  <a:srgbClr val="000000">
                    <a:alpha val="43137"/>
                  </a:srgbClr>
                </a:outerShdw>
              </a:effectLst>
            </a:endParaRPr>
          </a:p>
        </p:txBody>
      </p:sp>
      <p:sp>
        <p:nvSpPr>
          <p:cNvPr id="7" name="6 Dikdörtgen"/>
          <p:cNvSpPr/>
          <p:nvPr/>
        </p:nvSpPr>
        <p:spPr>
          <a:xfrm>
            <a:off x="2339752" y="5445224"/>
            <a:ext cx="5904656" cy="461665"/>
          </a:xfrm>
          <a:prstGeom prst="rect">
            <a:avLst/>
          </a:prstGeom>
        </p:spPr>
        <p:txBody>
          <a:bodyPr wrap="square">
            <a:spAutoFit/>
          </a:bodyPr>
          <a:lstStyle/>
          <a:p>
            <a:pPr marL="800100" lvl="1" indent="-342900"/>
            <a:r>
              <a:rPr lang="tr-TR" sz="2400" b="1" dirty="0" smtClean="0">
                <a:solidFill>
                  <a:srgbClr val="FFC000"/>
                </a:solidFill>
                <a:effectLst>
                  <a:outerShdw blurRad="38100" dist="38100" dir="2700000" algn="tl">
                    <a:srgbClr val="000000">
                      <a:alpha val="43137"/>
                    </a:srgbClr>
                  </a:outerShdw>
                </a:effectLst>
              </a:rPr>
              <a:t>ELEKTRİKÇİNİN İŞİNİ ELEKTRİKÇİYE BIRAK</a:t>
            </a:r>
          </a:p>
        </p:txBody>
      </p:sp>
      <p:sp>
        <p:nvSpPr>
          <p:cNvPr id="8" name="7 Dikdörtgen"/>
          <p:cNvSpPr/>
          <p:nvPr/>
        </p:nvSpPr>
        <p:spPr>
          <a:xfrm>
            <a:off x="827584" y="1772816"/>
            <a:ext cx="7416824" cy="2677656"/>
          </a:xfrm>
          <a:prstGeom prst="rect">
            <a:avLst/>
          </a:prstGeom>
        </p:spPr>
        <p:txBody>
          <a:bodyPr wrap="square">
            <a:spAutoFit/>
          </a:bodyPr>
          <a:lstStyle/>
          <a:p>
            <a:pPr marL="342900" indent="-342900"/>
            <a:r>
              <a:rPr lang="tr-TR" sz="2400" b="1" dirty="0" smtClean="0">
                <a:solidFill>
                  <a:srgbClr val="00B050"/>
                </a:solidFill>
              </a:rPr>
              <a:t>Elektrik Çarpmasında İlkyardım</a:t>
            </a:r>
          </a:p>
          <a:p>
            <a:pPr marL="342900" indent="-342900"/>
            <a:endParaRPr lang="tr-TR" sz="2400" b="1" dirty="0" smtClean="0"/>
          </a:p>
          <a:p>
            <a:pPr marL="457200" indent="-457200">
              <a:buFont typeface="+mj-lt"/>
              <a:buAutoNum type="arabicPeriod"/>
            </a:pPr>
            <a:r>
              <a:rPr lang="tr-TR" sz="2400" b="1" dirty="0" smtClean="0">
                <a:solidFill>
                  <a:srgbClr val="0000FF"/>
                </a:solidFill>
              </a:rPr>
              <a:t>Elektrik akımı şalterden kesilmeli,</a:t>
            </a:r>
          </a:p>
          <a:p>
            <a:pPr marL="457200" indent="-457200">
              <a:buFont typeface="+mj-lt"/>
              <a:buAutoNum type="arabicPeriod"/>
            </a:pPr>
            <a:r>
              <a:rPr lang="tr-TR" sz="2400" b="1" dirty="0" smtClean="0">
                <a:solidFill>
                  <a:srgbClr val="0000FF"/>
                </a:solidFill>
              </a:rPr>
              <a:t>Çarpılan kişi yalıtkan bir cisim veya sopa ile itilmeli</a:t>
            </a:r>
          </a:p>
          <a:p>
            <a:pPr marL="457200" indent="-457200">
              <a:buFont typeface="+mj-lt"/>
              <a:buAutoNum type="arabicPeriod"/>
            </a:pPr>
            <a:r>
              <a:rPr lang="tr-TR" sz="2400" b="1" dirty="0" smtClean="0">
                <a:solidFill>
                  <a:srgbClr val="0000FF"/>
                </a:solidFill>
              </a:rPr>
              <a:t>Yalıtkan eldiven kullanarak kişi itilebilir.</a:t>
            </a:r>
          </a:p>
          <a:p>
            <a:r>
              <a:rPr lang="tr-TR" sz="2400" b="1" dirty="0" smtClean="0"/>
              <a:t/>
            </a:r>
            <a:br>
              <a:rPr lang="tr-TR" sz="2400" b="1" dirty="0" smtClean="0"/>
            </a:br>
            <a:endParaRPr lang="tr-TR" sz="24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051720" y="476672"/>
            <a:ext cx="352839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ELEKTRİK TEHLİKELERİ</a:t>
            </a:r>
            <a:endParaRPr lang="tr-TR" sz="2800" b="1" dirty="0">
              <a:solidFill>
                <a:srgbClr val="FF0000"/>
              </a:solidFill>
              <a:effectLst>
                <a:outerShdw blurRad="38100" dist="38100" dir="2700000" algn="tl">
                  <a:srgbClr val="000000">
                    <a:alpha val="43137"/>
                  </a:srgbClr>
                </a:outerShdw>
              </a:effectLst>
            </a:endParaRPr>
          </a:p>
        </p:txBody>
      </p:sp>
      <p:sp>
        <p:nvSpPr>
          <p:cNvPr id="5" name="4 Dikdörtgen"/>
          <p:cNvSpPr/>
          <p:nvPr/>
        </p:nvSpPr>
        <p:spPr>
          <a:xfrm>
            <a:off x="899592" y="1556792"/>
            <a:ext cx="7344816" cy="2585323"/>
          </a:xfrm>
          <a:prstGeom prst="rect">
            <a:avLst/>
          </a:prstGeom>
        </p:spPr>
        <p:txBody>
          <a:bodyPr wrap="square">
            <a:spAutoFit/>
          </a:bodyPr>
          <a:lstStyle/>
          <a:p>
            <a:r>
              <a:rPr lang="tr-TR" b="1" dirty="0" smtClean="0">
                <a:solidFill>
                  <a:srgbClr val="00B050"/>
                </a:solidFill>
              </a:rPr>
              <a:t>Elektrik çarpmalarına karşı alınacak önlemler</a:t>
            </a:r>
            <a:r>
              <a:rPr lang="tr-TR" dirty="0" smtClean="0"/>
              <a:t/>
            </a:r>
            <a:br>
              <a:rPr lang="tr-TR" dirty="0" smtClean="0"/>
            </a:br>
            <a:endParaRPr lang="tr-TR" dirty="0" smtClean="0"/>
          </a:p>
          <a:p>
            <a:pPr marL="342900" indent="-342900">
              <a:buFont typeface="+mj-lt"/>
              <a:buAutoNum type="arabicPeriod"/>
            </a:pPr>
            <a:r>
              <a:rPr lang="tr-TR" dirty="0" smtClean="0">
                <a:solidFill>
                  <a:srgbClr val="0000FF"/>
                </a:solidFill>
              </a:rPr>
              <a:t>Tornavida ve pense gibi aletlerin saplarının plastikle kaplı olması</a:t>
            </a:r>
          </a:p>
          <a:p>
            <a:pPr marL="342900" indent="-342900">
              <a:buFont typeface="+mj-lt"/>
              <a:buAutoNum type="arabicPeriod"/>
            </a:pPr>
            <a:r>
              <a:rPr lang="tr-TR" dirty="0" smtClean="0">
                <a:solidFill>
                  <a:srgbClr val="0000FF"/>
                </a:solidFill>
              </a:rPr>
              <a:t>Elektrikli işlerle uğraşırken plastik ya da kauçuk eldiven giyilmesi</a:t>
            </a:r>
          </a:p>
          <a:p>
            <a:pPr marL="342900" indent="-342900">
              <a:buFont typeface="+mj-lt"/>
              <a:buAutoNum type="arabicPeriod"/>
            </a:pPr>
            <a:r>
              <a:rPr lang="tr-TR" dirty="0" smtClean="0">
                <a:solidFill>
                  <a:srgbClr val="0000FF"/>
                </a:solidFill>
              </a:rPr>
              <a:t>Prizlere birden fazla elektrikli alet fişi takılmaması</a:t>
            </a:r>
          </a:p>
          <a:p>
            <a:pPr marL="342900" indent="-342900">
              <a:buFont typeface="+mj-lt"/>
              <a:buAutoNum type="arabicPeriod"/>
            </a:pPr>
            <a:r>
              <a:rPr lang="tr-TR" dirty="0" smtClean="0">
                <a:solidFill>
                  <a:srgbClr val="0000FF"/>
                </a:solidFill>
              </a:rPr>
              <a:t>Prizlere ıslak elle dokunmamak</a:t>
            </a:r>
          </a:p>
          <a:p>
            <a:pPr marL="342900" indent="-342900">
              <a:buFont typeface="+mj-lt"/>
              <a:buAutoNum type="arabicPeriod"/>
            </a:pPr>
            <a:r>
              <a:rPr lang="tr-TR" dirty="0" smtClean="0">
                <a:solidFill>
                  <a:srgbClr val="0000FF"/>
                </a:solidFill>
              </a:rPr>
              <a:t>Kablolarda kopukluk yada erime varsa yetkili kişiye haber vermek</a:t>
            </a:r>
          </a:p>
          <a:p>
            <a:pPr marL="342900" indent="-342900">
              <a:buFont typeface="+mj-lt"/>
              <a:buAutoNum type="arabicPeriod"/>
            </a:pPr>
            <a:r>
              <a:rPr lang="tr-TR" dirty="0" smtClean="0">
                <a:solidFill>
                  <a:srgbClr val="0000FF"/>
                </a:solidFill>
              </a:rPr>
              <a:t>Kabloların etrafının plastikle kaplanması</a:t>
            </a:r>
          </a:p>
          <a:p>
            <a:endParaRPr lang="tr-TR" dirty="0"/>
          </a:p>
        </p:txBody>
      </p:sp>
      <p:sp>
        <p:nvSpPr>
          <p:cNvPr id="8" name="6 Dikdörtgen"/>
          <p:cNvSpPr/>
          <p:nvPr/>
        </p:nvSpPr>
        <p:spPr>
          <a:xfrm>
            <a:off x="2339752" y="5445224"/>
            <a:ext cx="5904656" cy="461665"/>
          </a:xfrm>
          <a:prstGeom prst="rect">
            <a:avLst/>
          </a:prstGeom>
        </p:spPr>
        <p:txBody>
          <a:bodyPr wrap="square">
            <a:spAutoFit/>
          </a:bodyPr>
          <a:lstStyle/>
          <a:p>
            <a:pPr marL="800100" lvl="1" indent="-342900"/>
            <a:r>
              <a:rPr lang="tr-TR" sz="2400" b="1" dirty="0" smtClean="0">
                <a:solidFill>
                  <a:srgbClr val="FFC000"/>
                </a:solidFill>
                <a:effectLst>
                  <a:outerShdw blurRad="38100" dist="38100" dir="2700000" algn="tl">
                    <a:srgbClr val="000000">
                      <a:alpha val="43137"/>
                    </a:srgbClr>
                  </a:outerShdw>
                </a:effectLst>
              </a:rPr>
              <a:t>ELEKTRİKÇİNİN İŞİNİ ELEKTRİKÇİYE BIRAK</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23728" y="454580"/>
            <a:ext cx="3945235"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BAKIM ONARIM İŞLERİ</a:t>
            </a:r>
            <a:endParaRPr lang="tr-TR" sz="2800" b="1" dirty="0">
              <a:solidFill>
                <a:srgbClr val="FF0000"/>
              </a:solidFill>
              <a:effectLst>
                <a:outerShdw blurRad="38100" dist="38100" dir="2700000" algn="tl">
                  <a:srgbClr val="000000">
                    <a:alpha val="43137"/>
                  </a:srgbClr>
                </a:outerShdw>
              </a:effectLst>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050" name="Picture 2" descr="C:\Users\Zülküf KOŞAN\Desktop\2.jpg"/>
          <p:cNvPicPr>
            <a:picLocks noChangeAspect="1" noChangeArrowheads="1"/>
          </p:cNvPicPr>
          <p:nvPr/>
        </p:nvPicPr>
        <p:blipFill>
          <a:blip r:embed="rId2" cstate="print"/>
          <a:srcRect/>
          <a:stretch>
            <a:fillRect/>
          </a:stretch>
        </p:blipFill>
        <p:spPr bwMode="auto">
          <a:xfrm>
            <a:off x="3563888" y="2420888"/>
            <a:ext cx="5010150" cy="3943350"/>
          </a:xfrm>
          <a:prstGeom prst="rect">
            <a:avLst/>
          </a:prstGeom>
          <a:noFill/>
        </p:spPr>
      </p:pic>
      <p:sp>
        <p:nvSpPr>
          <p:cNvPr id="8" name="7 Dikdörtgen"/>
          <p:cNvSpPr/>
          <p:nvPr/>
        </p:nvSpPr>
        <p:spPr>
          <a:xfrm>
            <a:off x="1259632" y="1412776"/>
            <a:ext cx="6696744" cy="646331"/>
          </a:xfrm>
          <a:prstGeom prst="rect">
            <a:avLst/>
          </a:prstGeom>
        </p:spPr>
        <p:txBody>
          <a:bodyPr wrap="square">
            <a:spAutoFit/>
          </a:bodyPr>
          <a:lstStyle/>
          <a:p>
            <a:pPr marL="342900" lvl="0" indent="-342900">
              <a:buFont typeface="+mj-lt"/>
              <a:buAutoNum type="arabicPeriod"/>
            </a:pPr>
            <a:r>
              <a:rPr lang="tr-TR" b="1" dirty="0" smtClean="0">
                <a:solidFill>
                  <a:srgbClr val="0000FF"/>
                </a:solidFill>
              </a:rPr>
              <a:t>Arızalı aletler ve periyodik bakım gerektiren aletler için uygun bakım onarım planlaması var mı?</a:t>
            </a:r>
            <a:endParaRPr lang="tr-TR" dirty="0">
              <a:solidFill>
                <a:srgbClr val="0000FF"/>
              </a:solidFill>
            </a:endParaRPr>
          </a:p>
        </p:txBody>
      </p:sp>
      <p:sp>
        <p:nvSpPr>
          <p:cNvPr id="9" name="8 Dikdörtgen"/>
          <p:cNvSpPr/>
          <p:nvPr/>
        </p:nvSpPr>
        <p:spPr>
          <a:xfrm>
            <a:off x="307975" y="2564904"/>
            <a:ext cx="3255913" cy="2031325"/>
          </a:xfrm>
          <a:prstGeom prst="rect">
            <a:avLst/>
          </a:prstGeom>
        </p:spPr>
        <p:txBody>
          <a:bodyPr wrap="square">
            <a:spAutoFit/>
          </a:bodyPr>
          <a:lstStyle/>
          <a:p>
            <a:pPr marL="342900" lvl="0" indent="-342900">
              <a:buFont typeface="+mj-lt"/>
              <a:buAutoNum type="arabicPeriod" startAt="2"/>
            </a:pPr>
            <a:r>
              <a:rPr lang="tr-TR" b="1" dirty="0" smtClean="0">
                <a:solidFill>
                  <a:srgbClr val="0000FF"/>
                </a:solidFill>
              </a:rPr>
              <a:t>Arızalanan makine vb araçlar için bakım onarımı yapacak personel belli mi?</a:t>
            </a:r>
          </a:p>
          <a:p>
            <a:pPr marL="342900" lvl="0" indent="-342900">
              <a:buFont typeface="+mj-lt"/>
              <a:buAutoNum type="arabicPeriod" startAt="2"/>
            </a:pPr>
            <a:endParaRPr lang="tr-TR" b="1" dirty="0" smtClean="0">
              <a:solidFill>
                <a:srgbClr val="0000FF"/>
              </a:solidFill>
            </a:endParaRPr>
          </a:p>
          <a:p>
            <a:pPr marL="342900" lvl="0" indent="-342900">
              <a:buFont typeface="+mj-lt"/>
              <a:buAutoNum type="arabicPeriod" startAt="2"/>
            </a:pPr>
            <a:r>
              <a:rPr lang="tr-TR" b="1" dirty="0" smtClean="0">
                <a:solidFill>
                  <a:srgbClr val="0000FF"/>
                </a:solidFill>
              </a:rPr>
              <a:t>Arızalı ekipmanlara gelişi güzel müdahale yapılıyor mu?</a:t>
            </a:r>
            <a:endParaRPr lang="tr-TR" dirty="0">
              <a:solidFill>
                <a:srgbClr val="0000FF"/>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979712" y="520600"/>
            <a:ext cx="352839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ELEKTRİKÇİ KKD’LERİ</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539552" y="2204864"/>
            <a:ext cx="7920880" cy="1815882"/>
          </a:xfrm>
          <a:prstGeom prst="rect">
            <a:avLst/>
          </a:prstGeom>
          <a:noFill/>
        </p:spPr>
        <p:txBody>
          <a:bodyPr wrap="square" rtlCol="0">
            <a:spAutoFit/>
          </a:bodyPr>
          <a:lstStyle/>
          <a:p>
            <a:pPr marL="514350" lvl="0" indent="-514350">
              <a:buAutoNum type="arabicPeriod"/>
            </a:pPr>
            <a:r>
              <a:rPr lang="tr-TR" sz="2800" dirty="0" smtClean="0">
                <a:solidFill>
                  <a:srgbClr val="0000FF"/>
                </a:solidFill>
              </a:rPr>
              <a:t>İş Elbisesi </a:t>
            </a:r>
            <a:r>
              <a:rPr lang="tr-TR" sz="2000" dirty="0" smtClean="0"/>
              <a:t>(Elektrik risklerine karşı koruma sağlayacak özellikte)</a:t>
            </a:r>
            <a:endParaRPr lang="tr-TR" sz="2800" dirty="0" smtClean="0"/>
          </a:p>
          <a:p>
            <a:pPr marL="514350" lvl="0" indent="-514350">
              <a:buAutoNum type="arabicPeriod"/>
            </a:pPr>
            <a:r>
              <a:rPr lang="tr-TR" sz="2800" dirty="0" smtClean="0">
                <a:solidFill>
                  <a:srgbClr val="0000FF"/>
                </a:solidFill>
              </a:rPr>
              <a:t>Eldiven </a:t>
            </a:r>
            <a:r>
              <a:rPr lang="tr-TR" sz="2400" dirty="0" smtClean="0"/>
              <a:t>(yüksek voltaja karşı yalıtım sağlamak)</a:t>
            </a:r>
            <a:endParaRPr lang="tr-TR" sz="2800" dirty="0" smtClean="0"/>
          </a:p>
          <a:p>
            <a:pPr marL="514350" lvl="0" indent="-514350">
              <a:buAutoNum type="arabicPeriod"/>
            </a:pPr>
            <a:r>
              <a:rPr lang="tr-TR" sz="2800" dirty="0" smtClean="0">
                <a:solidFill>
                  <a:srgbClr val="0000FF"/>
                </a:solidFill>
              </a:rPr>
              <a:t>Yalıtkan ayakkabı </a:t>
            </a:r>
          </a:p>
          <a:p>
            <a:pPr marL="514350" lvl="0" indent="-514350">
              <a:buAutoNum type="arabicPeriod"/>
            </a:pPr>
            <a:endParaRPr lang="tr-TR" sz="2800" dirty="0">
              <a:solidFill>
                <a:srgbClr val="0070C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194421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ASANSÖR</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179512" y="1412776"/>
            <a:ext cx="7704856" cy="523220"/>
          </a:xfrm>
          <a:prstGeom prst="rect">
            <a:avLst/>
          </a:prstGeom>
          <a:noFill/>
        </p:spPr>
        <p:txBody>
          <a:bodyPr wrap="square" rtlCol="0">
            <a:spAutoFit/>
          </a:bodyPr>
          <a:lstStyle/>
          <a:p>
            <a:pPr lvl="0"/>
            <a:r>
              <a:rPr lang="tr-TR" sz="2800" dirty="0" smtClean="0">
                <a:solidFill>
                  <a:srgbClr val="0000FF"/>
                </a:solidFill>
              </a:rPr>
              <a:t>Asansör girişleri engelliler için uygun hale getirilmeli</a:t>
            </a:r>
            <a:endParaRPr lang="tr-TR" sz="2800" dirty="0">
              <a:solidFill>
                <a:srgbClr val="0000FF"/>
              </a:solidFill>
            </a:endParaRPr>
          </a:p>
        </p:txBody>
      </p:sp>
      <p:pic>
        <p:nvPicPr>
          <p:cNvPr id="7" name="6 Resim" descr="C:\Users\nurullah\Desktop\takip edilecek işler\ASANSÖR GİRİŞLERİ.jpg"/>
          <p:cNvPicPr/>
          <p:nvPr/>
        </p:nvPicPr>
        <p:blipFill>
          <a:blip r:embed="rId2" cstate="print"/>
          <a:srcRect/>
          <a:stretch>
            <a:fillRect/>
          </a:stretch>
        </p:blipFill>
        <p:spPr bwMode="auto">
          <a:xfrm>
            <a:off x="144016" y="2564904"/>
            <a:ext cx="3131840" cy="4221088"/>
          </a:xfrm>
          <a:prstGeom prst="rect">
            <a:avLst/>
          </a:prstGeom>
          <a:noFill/>
          <a:ln w="9525">
            <a:noFill/>
            <a:miter lim="800000"/>
            <a:headEnd/>
            <a:tailEnd/>
          </a:ln>
        </p:spPr>
      </p:pic>
      <p:sp>
        <p:nvSpPr>
          <p:cNvPr id="51201" name="Rectangle 1"/>
          <p:cNvSpPr>
            <a:spLocks noChangeArrowheads="1"/>
          </p:cNvSpPr>
          <p:nvPr/>
        </p:nvSpPr>
        <p:spPr bwMode="auto">
          <a:xfrm>
            <a:off x="3347864" y="2151530"/>
            <a:ext cx="579613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tr-TR" sz="2000" b="1" i="0" u="none" strike="noStrike" cap="none" normalizeH="0" baseline="0" dirty="0" smtClean="0">
                <a:ln>
                  <a:noFill/>
                </a:ln>
                <a:solidFill>
                  <a:srgbClr val="FF0000"/>
                </a:solidFill>
                <a:effectLst/>
                <a:latin typeface="Times New Roman" pitchFamily="18" charset="0"/>
                <a:cs typeface="Times New Roman" pitchFamily="18" charset="0"/>
              </a:rPr>
              <a:t>Asansör girişlerine deprem sırasında kullanılmaz yazısı görünür şekilde yazılmalıdır</a:t>
            </a:r>
            <a:endParaRPr kumimoji="0" lang="tr-TR" sz="32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9" name="8 Resim" descr="C:\Users\nurullah\Desktop\asansorkullanmayiniz.png"/>
          <p:cNvPicPr/>
          <p:nvPr/>
        </p:nvPicPr>
        <p:blipFill>
          <a:blip r:embed="rId3" cstate="print"/>
          <a:srcRect/>
          <a:stretch>
            <a:fillRect/>
          </a:stretch>
        </p:blipFill>
        <p:spPr bwMode="auto">
          <a:xfrm>
            <a:off x="3419872" y="3140968"/>
            <a:ext cx="5328592"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53281" y="476672"/>
            <a:ext cx="38164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TEMİZLİK İŞİ VE İŞÇİLERİ</a:t>
            </a:r>
            <a:endPar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9 Metin kutusu"/>
          <p:cNvSpPr txBox="1"/>
          <p:nvPr/>
        </p:nvSpPr>
        <p:spPr>
          <a:xfrm>
            <a:off x="899592" y="1556792"/>
            <a:ext cx="6624736" cy="954107"/>
          </a:xfrm>
          <a:prstGeom prst="rect">
            <a:avLst/>
          </a:prstGeom>
          <a:noFill/>
        </p:spPr>
        <p:txBody>
          <a:bodyPr wrap="square" rtlCol="0">
            <a:spAutoFit/>
          </a:bodyPr>
          <a:lstStyle/>
          <a:p>
            <a:pPr lvl="0"/>
            <a:r>
              <a:rPr lang="tr-TR" sz="2800" dirty="0" smtClean="0">
                <a:solidFill>
                  <a:srgbClr val="0000FF"/>
                </a:solidFill>
              </a:rPr>
              <a:t>Temizlik zamanında ve ıslak zeminler için kaygan zemin levhaları bırakılmalıdır.</a:t>
            </a:r>
            <a:endParaRPr lang="tr-TR" sz="2800" dirty="0">
              <a:solidFill>
                <a:srgbClr val="0000FF"/>
              </a:solidFill>
            </a:endParaRPr>
          </a:p>
        </p:txBody>
      </p:sp>
      <p:pic>
        <p:nvPicPr>
          <p:cNvPr id="8" name="7 Resim" descr="C:\Users\nurullah\Desktop\KAYGAN ZEMİN LEVHASI.jpg"/>
          <p:cNvPicPr/>
          <p:nvPr/>
        </p:nvPicPr>
        <p:blipFill>
          <a:blip r:embed="rId2" cstate="print"/>
          <a:srcRect/>
          <a:stretch>
            <a:fillRect/>
          </a:stretch>
        </p:blipFill>
        <p:spPr bwMode="auto">
          <a:xfrm>
            <a:off x="251520" y="3284984"/>
            <a:ext cx="3384376" cy="2880320"/>
          </a:xfrm>
          <a:prstGeom prst="rect">
            <a:avLst/>
          </a:prstGeom>
          <a:noFill/>
          <a:ln w="9525">
            <a:noFill/>
            <a:miter lim="800000"/>
            <a:headEnd/>
            <a:tailEnd/>
          </a:ln>
        </p:spPr>
      </p:pic>
      <p:pic>
        <p:nvPicPr>
          <p:cNvPr id="9" name="8 Resim" descr="http://www.levhadunyasi.com/1203-home_default/dikkat-kaygan-zemi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852936"/>
            <a:ext cx="3354859" cy="3210843"/>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2339752" y="476672"/>
            <a:ext cx="4104456" cy="523220"/>
          </a:xfrm>
          <a:prstGeom prst="rect">
            <a:avLst/>
          </a:prstGeom>
        </p:spPr>
        <p:txBody>
          <a:bodyPr wrap="square">
            <a:spAutoFit/>
          </a:bodyPr>
          <a:lstStyle/>
          <a:p>
            <a:pPr algn="ctr"/>
            <a:r>
              <a:rPr lang="tr-TR" sz="2800" b="1" dirty="0" smtClean="0">
                <a:solidFill>
                  <a:srgbClr val="FF0000"/>
                </a:solidFill>
                <a:effectLst>
                  <a:outerShdw blurRad="38100" dist="38100" dir="2700000" algn="tl">
                    <a:srgbClr val="000000">
                      <a:alpha val="43137"/>
                    </a:srgbClr>
                  </a:outerShdw>
                </a:effectLst>
              </a:rPr>
              <a:t>OKUL GEÇİDİ TABELASI </a:t>
            </a:r>
            <a:endParaRPr lang="tr-TR" sz="2800" b="1" dirty="0">
              <a:solidFill>
                <a:srgbClr val="FF0000"/>
              </a:solidFill>
              <a:effectLst>
                <a:outerShdw blurRad="38100" dist="38100" dir="2700000" algn="tl">
                  <a:srgbClr val="000000">
                    <a:alpha val="43137"/>
                  </a:srgbClr>
                </a:outerShdw>
              </a:effectLst>
            </a:endParaRPr>
          </a:p>
        </p:txBody>
      </p:sp>
      <p:pic>
        <p:nvPicPr>
          <p:cNvPr id="8" name="7 Resim" descr="C:\Users\nurullah\Desktop\trafik-levhalari-okul-gecidi.jpg"/>
          <p:cNvPicPr/>
          <p:nvPr/>
        </p:nvPicPr>
        <p:blipFill>
          <a:blip r:embed="rId2" cstate="print"/>
          <a:srcRect/>
          <a:stretch>
            <a:fillRect/>
          </a:stretch>
        </p:blipFill>
        <p:spPr bwMode="auto">
          <a:xfrm>
            <a:off x="827584" y="2924944"/>
            <a:ext cx="2952328" cy="2664296"/>
          </a:xfrm>
          <a:prstGeom prst="rect">
            <a:avLst/>
          </a:prstGeom>
          <a:noFill/>
          <a:ln w="9525">
            <a:noFill/>
            <a:miter lim="800000"/>
            <a:headEnd/>
            <a:tailEnd/>
          </a:ln>
        </p:spPr>
      </p:pic>
      <p:pic>
        <p:nvPicPr>
          <p:cNvPr id="9" name="8 Resim" descr="http://trafik.net.tr/wp-content/uploads/2015/06/2376_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852936"/>
            <a:ext cx="3888432" cy="2664296"/>
          </a:xfrm>
          <a:prstGeom prst="rect">
            <a:avLst/>
          </a:prstGeom>
          <a:noFill/>
          <a:ln>
            <a:noFill/>
          </a:ln>
        </p:spPr>
      </p:pic>
      <p:sp>
        <p:nvSpPr>
          <p:cNvPr id="1025" name="Rectangle 1"/>
          <p:cNvSpPr>
            <a:spLocks noChangeArrowheads="1"/>
          </p:cNvSpPr>
          <p:nvPr/>
        </p:nvSpPr>
        <p:spPr bwMode="auto">
          <a:xfrm>
            <a:off x="1043608" y="1556792"/>
            <a:ext cx="633670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rgbClr val="3366FF"/>
                </a:solidFill>
                <a:effectLst/>
                <a:latin typeface="Calibri" pitchFamily="34" charset="0"/>
                <a:ea typeface="Calibri" pitchFamily="34" charset="0"/>
                <a:cs typeface="Times New Roman" pitchFamily="18" charset="0"/>
              </a:rPr>
              <a:t>Okul civarı levhalar karayolları</a:t>
            </a:r>
            <a:r>
              <a:rPr kumimoji="0" lang="tr-TR" sz="2400" b="1" i="0" u="none" strike="noStrike" cap="none" normalizeH="0" baseline="0" dirty="0" smtClean="0">
                <a:ln>
                  <a:noFill/>
                </a:ln>
                <a:solidFill>
                  <a:srgbClr val="3366FF"/>
                </a:solidFill>
                <a:effectLst/>
                <a:latin typeface="Calibri" pitchFamily="34" charset="0"/>
                <a:ea typeface="Calibri" pitchFamily="34" charset="0"/>
                <a:cs typeface="Times New Roman" pitchFamily="18" charset="0"/>
              </a:rPr>
              <a:t> veya</a:t>
            </a:r>
            <a:r>
              <a:rPr kumimoji="0" lang="tr-TR" sz="2400" b="1" i="0" u="none" strike="noStrike" cap="none" normalizeH="0" dirty="0" smtClean="0">
                <a:ln>
                  <a:noFill/>
                </a:ln>
                <a:solidFill>
                  <a:srgbClr val="3366FF"/>
                </a:solidFill>
                <a:effectLst/>
                <a:latin typeface="Calibri" pitchFamily="34" charset="0"/>
                <a:ea typeface="Calibri" pitchFamily="34" charset="0"/>
                <a:cs typeface="Times New Roman" pitchFamily="18" charset="0"/>
              </a:rPr>
              <a:t> belediye tarafından  </a:t>
            </a:r>
            <a:r>
              <a:rPr kumimoji="0" lang="es-ES" sz="2400" b="1" i="0" u="none" strike="noStrike" cap="none" normalizeH="0" baseline="0" dirty="0" smtClean="0">
                <a:ln>
                  <a:noFill/>
                </a:ln>
                <a:solidFill>
                  <a:srgbClr val="3366FF"/>
                </a:solidFill>
                <a:effectLst/>
                <a:latin typeface="Calibri" pitchFamily="34" charset="0"/>
                <a:ea typeface="Calibri" pitchFamily="34" charset="0"/>
                <a:cs typeface="Times New Roman" pitchFamily="18" charset="0"/>
              </a:rPr>
              <a:t>sağlanır. </a:t>
            </a:r>
            <a:endParaRPr kumimoji="0" lang="es-ES" sz="3200" b="1" i="0" u="none" strike="noStrike" cap="none" normalizeH="0" baseline="0" dirty="0" smtClean="0">
              <a:ln>
                <a:noFill/>
              </a:ln>
              <a:solidFill>
                <a:srgbClr val="3366FF"/>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051720" y="476672"/>
            <a:ext cx="388843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TEMİZLİK İŞİ VE İŞÇİLERİ</a:t>
            </a:r>
            <a:endParaRPr lang="tr-TR" sz="2800" b="1" dirty="0">
              <a:solidFill>
                <a:srgbClr val="FF0000"/>
              </a:solidFill>
              <a:effectLst>
                <a:outerShdw blurRad="38100" dist="38100" dir="2700000" algn="tl">
                  <a:srgbClr val="000000">
                    <a:alpha val="43137"/>
                  </a:srgbClr>
                </a:outerShdw>
              </a:effectLst>
            </a:endParaRPr>
          </a:p>
        </p:txBody>
      </p:sp>
      <p:sp>
        <p:nvSpPr>
          <p:cNvPr id="10" name="9 Metin kutusu"/>
          <p:cNvSpPr txBox="1"/>
          <p:nvPr/>
        </p:nvSpPr>
        <p:spPr>
          <a:xfrm>
            <a:off x="395536" y="1340769"/>
            <a:ext cx="8568952" cy="1323439"/>
          </a:xfrm>
          <a:prstGeom prst="rect">
            <a:avLst/>
          </a:prstGeom>
          <a:noFill/>
        </p:spPr>
        <p:txBody>
          <a:bodyPr wrap="square" rtlCol="0">
            <a:spAutoFit/>
          </a:bodyPr>
          <a:lstStyle/>
          <a:p>
            <a:pPr lvl="0"/>
            <a:r>
              <a:rPr lang="tr-TR" sz="2000" dirty="0" smtClean="0">
                <a:solidFill>
                  <a:srgbClr val="0000FF"/>
                </a:solidFill>
              </a:rPr>
              <a:t>Lavabo ve tuvalet temizliği için çift kova veya çift kovalı presli paspas kullanılmalıdır. (mavi ve </a:t>
            </a:r>
            <a:r>
              <a:rPr lang="tr-TR" sz="2000" dirty="0" smtClean="0">
                <a:solidFill>
                  <a:srgbClr val="FF0000"/>
                </a:solidFill>
              </a:rPr>
              <a:t>kırmızı</a:t>
            </a:r>
            <a:r>
              <a:rPr lang="tr-TR" sz="2000" dirty="0" smtClean="0">
                <a:solidFill>
                  <a:srgbClr val="0000FF"/>
                </a:solidFill>
              </a:rPr>
              <a:t>) </a:t>
            </a:r>
          </a:p>
          <a:p>
            <a:r>
              <a:rPr lang="tr-TR" sz="2000" dirty="0" smtClean="0">
                <a:solidFill>
                  <a:srgbClr val="0000FF"/>
                </a:solidFill>
              </a:rPr>
              <a:t>Paspasların tuvaletlerde yıkanması önlenmeli. Gerekirse paspas yıkamaları için ayrı bir bölme yapılmalı.</a:t>
            </a:r>
            <a:endParaRPr lang="tr-TR" sz="2000" dirty="0">
              <a:solidFill>
                <a:srgbClr val="0000FF"/>
              </a:solidFill>
            </a:endParaRPr>
          </a:p>
        </p:txBody>
      </p:sp>
      <p:pic>
        <p:nvPicPr>
          <p:cNvPr id="7" name="6 Resim" descr="C:\Users\nurullah\Desktop\PRESLİ PASPAS.jpg"/>
          <p:cNvPicPr/>
          <p:nvPr/>
        </p:nvPicPr>
        <p:blipFill>
          <a:blip r:embed="rId2" cstate="print"/>
          <a:srcRect/>
          <a:stretch>
            <a:fillRect/>
          </a:stretch>
        </p:blipFill>
        <p:spPr bwMode="auto">
          <a:xfrm>
            <a:off x="971600" y="3140968"/>
            <a:ext cx="7344816" cy="3409950"/>
          </a:xfrm>
          <a:prstGeom prst="rect">
            <a:avLst/>
          </a:prstGeom>
          <a:noFill/>
          <a:ln w="9525">
            <a:noFill/>
            <a:miter lim="800000"/>
            <a:headEnd/>
            <a:tailEnd/>
          </a:ln>
        </p:spPr>
      </p:pic>
      <p:sp>
        <p:nvSpPr>
          <p:cNvPr id="5" name="5 Metin kutusu"/>
          <p:cNvSpPr txBox="1"/>
          <p:nvPr/>
        </p:nvSpPr>
        <p:spPr>
          <a:xfrm>
            <a:off x="2153281" y="476672"/>
            <a:ext cx="38164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TEMİZLİK İŞİ VE İŞÇİLERİ</a:t>
            </a:r>
            <a:endPar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251520" y="1196752"/>
            <a:ext cx="8568952" cy="1200329"/>
          </a:xfrm>
          <a:prstGeom prst="rect">
            <a:avLst/>
          </a:prstGeom>
          <a:noFill/>
        </p:spPr>
        <p:txBody>
          <a:bodyPr wrap="square" rtlCol="0">
            <a:spAutoFit/>
          </a:bodyPr>
          <a:lstStyle/>
          <a:p>
            <a:pPr lvl="0"/>
            <a:r>
              <a:rPr lang="tr-TR" sz="2400" dirty="0" smtClean="0">
                <a:solidFill>
                  <a:srgbClr val="0000FF"/>
                </a:solidFill>
              </a:rPr>
              <a:t>Lavabo ve tuvaletlerde mutlaka sıvı sabun, kâğıt havlu ve peçete konulmalı, sık sık kontrol edilerek, eksiklikler giderilmelidir.  Ayrıca mümkünse </a:t>
            </a:r>
            <a:r>
              <a:rPr lang="tr-TR" sz="2400" dirty="0" err="1" smtClean="0">
                <a:solidFill>
                  <a:srgbClr val="0000FF"/>
                </a:solidFill>
              </a:rPr>
              <a:t>sensörlü</a:t>
            </a:r>
            <a:r>
              <a:rPr lang="tr-TR" sz="2400" dirty="0" smtClean="0">
                <a:solidFill>
                  <a:srgbClr val="0000FF"/>
                </a:solidFill>
              </a:rPr>
              <a:t> kâğıt havlu makinesi temin edilmelidir.</a:t>
            </a:r>
            <a:endParaRPr lang="tr-TR" sz="2400" dirty="0">
              <a:solidFill>
                <a:srgbClr val="0000FF"/>
              </a:solidFill>
            </a:endParaRPr>
          </a:p>
        </p:txBody>
      </p:sp>
      <p:pic>
        <p:nvPicPr>
          <p:cNvPr id="11" name="10 Resim" descr="C:\Users\nurullah\Desktop\sabun havlu.jpg"/>
          <p:cNvPicPr/>
          <p:nvPr/>
        </p:nvPicPr>
        <p:blipFill>
          <a:blip r:embed="rId2" cstate="print"/>
          <a:srcRect/>
          <a:stretch>
            <a:fillRect/>
          </a:stretch>
        </p:blipFill>
        <p:spPr bwMode="auto">
          <a:xfrm>
            <a:off x="728573" y="3140968"/>
            <a:ext cx="4315079" cy="3384376"/>
          </a:xfrm>
          <a:prstGeom prst="rect">
            <a:avLst/>
          </a:prstGeom>
          <a:noFill/>
          <a:ln w="9525">
            <a:noFill/>
            <a:miter lim="800000"/>
            <a:headEnd/>
            <a:tailEnd/>
          </a:ln>
        </p:spPr>
      </p:pic>
      <p:sp>
        <p:nvSpPr>
          <p:cNvPr id="7" name="6 Dikdörtgen"/>
          <p:cNvSpPr/>
          <p:nvPr/>
        </p:nvSpPr>
        <p:spPr>
          <a:xfrm>
            <a:off x="5206839" y="4463824"/>
            <a:ext cx="3105594" cy="369332"/>
          </a:xfrm>
          <a:prstGeom prst="rect">
            <a:avLst/>
          </a:prstGeom>
        </p:spPr>
        <p:txBody>
          <a:bodyPr wrap="none">
            <a:spAutoFit/>
          </a:bodyPr>
          <a:lstStyle/>
          <a:p>
            <a:r>
              <a:rPr lang="tr-TR" b="1" dirty="0" err="1" smtClean="0">
                <a:solidFill>
                  <a:srgbClr val="00B050"/>
                </a:solidFill>
              </a:rPr>
              <a:t>WC’lerde</a:t>
            </a:r>
            <a:r>
              <a:rPr lang="tr-TR" b="1" dirty="0" smtClean="0">
                <a:solidFill>
                  <a:srgbClr val="00B050"/>
                </a:solidFill>
              </a:rPr>
              <a:t> hijyen sağlanmış mı?</a:t>
            </a:r>
            <a:endParaRPr lang="tr-TR" b="1" dirty="0">
              <a:solidFill>
                <a:srgbClr val="00B050"/>
              </a:solidFill>
            </a:endParaRPr>
          </a:p>
        </p:txBody>
      </p:sp>
      <p:sp>
        <p:nvSpPr>
          <p:cNvPr id="9" name="5 Metin kutusu"/>
          <p:cNvSpPr txBox="1"/>
          <p:nvPr/>
        </p:nvSpPr>
        <p:spPr>
          <a:xfrm>
            <a:off x="2051720" y="476672"/>
            <a:ext cx="388843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TEMİZLİK İŞİ VE İŞÇİLERİ</a:t>
            </a:r>
            <a:endParaRPr lang="tr-TR" sz="2800" b="1" dirty="0">
              <a:solidFill>
                <a:srgbClr val="FF0000"/>
              </a:solidFill>
              <a:effectLst>
                <a:outerShdw blurRad="38100" dist="38100" dir="2700000" algn="tl">
                  <a:srgbClr val="000000">
                    <a:alpha val="43137"/>
                  </a:srgbClr>
                </a:outerShdw>
              </a:effectLst>
            </a:endParaRPr>
          </a:p>
        </p:txBody>
      </p:sp>
      <p:sp>
        <p:nvSpPr>
          <p:cNvPr id="10" name="5 Metin kutusu"/>
          <p:cNvSpPr txBox="1"/>
          <p:nvPr/>
        </p:nvSpPr>
        <p:spPr>
          <a:xfrm>
            <a:off x="2153281" y="476672"/>
            <a:ext cx="38164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TEMİZLİK İŞİ VE İŞÇİLERİ</a:t>
            </a:r>
            <a:endPar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143508" y="1412776"/>
            <a:ext cx="8604956" cy="1384995"/>
          </a:xfrm>
          <a:prstGeom prst="rect">
            <a:avLst/>
          </a:prstGeom>
          <a:noFill/>
        </p:spPr>
        <p:txBody>
          <a:bodyPr wrap="square" rtlCol="0">
            <a:spAutoFit/>
          </a:bodyPr>
          <a:lstStyle/>
          <a:p>
            <a:pPr lvl="0"/>
            <a:r>
              <a:rPr lang="tr-TR" sz="2800" dirty="0" smtClean="0">
                <a:solidFill>
                  <a:srgbClr val="0000FF"/>
                </a:solidFill>
              </a:rPr>
              <a:t>Lavabo ve tuvalet temizliğine dikkat edilmeli. Temizlikler belirli periyotlarla yapılıp görevliler tarafından kayıt altında tutulmalı.</a:t>
            </a:r>
            <a:endParaRPr lang="tr-TR" sz="2800" dirty="0">
              <a:solidFill>
                <a:srgbClr val="0000FF"/>
              </a:solidFill>
            </a:endParaRPr>
          </a:p>
        </p:txBody>
      </p:sp>
      <p:pic>
        <p:nvPicPr>
          <p:cNvPr id="7" name="6 Resim" descr="C:\Users\nurullah\Desktop\lavabo taşları.jpg"/>
          <p:cNvPicPr/>
          <p:nvPr/>
        </p:nvPicPr>
        <p:blipFill>
          <a:blip r:embed="rId2" cstate="print"/>
          <a:srcRect/>
          <a:stretch>
            <a:fillRect/>
          </a:stretch>
        </p:blipFill>
        <p:spPr bwMode="auto">
          <a:xfrm>
            <a:off x="467544" y="2996952"/>
            <a:ext cx="3888432" cy="3240360"/>
          </a:xfrm>
          <a:prstGeom prst="rect">
            <a:avLst/>
          </a:prstGeom>
          <a:noFill/>
          <a:ln w="9525">
            <a:noFill/>
            <a:miter lim="800000"/>
            <a:headEnd/>
            <a:tailEnd/>
          </a:ln>
        </p:spPr>
      </p:pic>
      <p:pic>
        <p:nvPicPr>
          <p:cNvPr id="9" name="8 Resim" descr="C:\Users\nurullah\Desktop\AHBPlan.jpg"/>
          <p:cNvPicPr/>
          <p:nvPr/>
        </p:nvPicPr>
        <p:blipFill>
          <a:blip r:embed="rId3" cstate="print"/>
          <a:srcRect/>
          <a:stretch>
            <a:fillRect/>
          </a:stretch>
        </p:blipFill>
        <p:spPr bwMode="auto">
          <a:xfrm>
            <a:off x="4644008" y="2924944"/>
            <a:ext cx="4104456" cy="3312368"/>
          </a:xfrm>
          <a:prstGeom prst="rect">
            <a:avLst/>
          </a:prstGeom>
          <a:noFill/>
          <a:ln w="9525">
            <a:noFill/>
            <a:miter lim="800000"/>
            <a:headEnd/>
            <a:tailEnd/>
          </a:ln>
        </p:spPr>
      </p:pic>
      <p:sp>
        <p:nvSpPr>
          <p:cNvPr id="10" name="5 Metin kutusu"/>
          <p:cNvSpPr txBox="1"/>
          <p:nvPr/>
        </p:nvSpPr>
        <p:spPr>
          <a:xfrm>
            <a:off x="2051720" y="476672"/>
            <a:ext cx="388843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TEMİZLİK İŞİ VE İŞÇİLERİ</a:t>
            </a:r>
            <a:endParaRPr lang="tr-TR" sz="2800" b="1" dirty="0">
              <a:solidFill>
                <a:srgbClr val="FF0000"/>
              </a:solidFill>
              <a:effectLst>
                <a:outerShdw blurRad="38100" dist="38100" dir="2700000" algn="tl">
                  <a:srgbClr val="000000">
                    <a:alpha val="43137"/>
                  </a:srgbClr>
                </a:outerShdw>
              </a:effectLst>
            </a:endParaRPr>
          </a:p>
        </p:txBody>
      </p:sp>
      <p:sp>
        <p:nvSpPr>
          <p:cNvPr id="11" name="5 Metin kutusu"/>
          <p:cNvSpPr txBox="1"/>
          <p:nvPr/>
        </p:nvSpPr>
        <p:spPr>
          <a:xfrm>
            <a:off x="2153281" y="476672"/>
            <a:ext cx="38164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TEMİZLİK İŞİ VE İŞÇİLERİ</a:t>
            </a:r>
            <a:endPar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467544" y="1412776"/>
            <a:ext cx="7776864" cy="1384995"/>
          </a:xfrm>
          <a:prstGeom prst="rect">
            <a:avLst/>
          </a:prstGeom>
          <a:noFill/>
        </p:spPr>
        <p:txBody>
          <a:bodyPr wrap="square" rtlCol="0">
            <a:spAutoFit/>
          </a:bodyPr>
          <a:lstStyle/>
          <a:p>
            <a:pPr lvl="0"/>
            <a:r>
              <a:rPr lang="tr-TR" sz="2800" dirty="0" smtClean="0"/>
              <a:t>Okul ve sınıflarda daima kapalı çöp kutuları kullanılmalı ve çöplerin kısa periyotlarla boşaltılması sağlanmalıdır.</a:t>
            </a:r>
            <a:endParaRPr lang="tr-TR" sz="2800" dirty="0"/>
          </a:p>
        </p:txBody>
      </p:sp>
      <p:pic>
        <p:nvPicPr>
          <p:cNvPr id="10" name="9 Resim" descr="C:\Users\nurullah\Desktop\plastik-pedalli-cop-kovasi-no-3.jpg"/>
          <p:cNvPicPr/>
          <p:nvPr/>
        </p:nvPicPr>
        <p:blipFill>
          <a:blip r:embed="rId2" cstate="print"/>
          <a:srcRect/>
          <a:stretch>
            <a:fillRect/>
          </a:stretch>
        </p:blipFill>
        <p:spPr bwMode="auto">
          <a:xfrm>
            <a:off x="5004048" y="2780928"/>
            <a:ext cx="2592288" cy="3168352"/>
          </a:xfrm>
          <a:prstGeom prst="rect">
            <a:avLst/>
          </a:prstGeom>
          <a:noFill/>
          <a:ln w="9525">
            <a:noFill/>
            <a:miter lim="800000"/>
            <a:headEnd/>
            <a:tailEnd/>
          </a:ln>
        </p:spPr>
      </p:pic>
      <p:sp>
        <p:nvSpPr>
          <p:cNvPr id="7" name="6 Dikdörtgen"/>
          <p:cNvSpPr/>
          <p:nvPr/>
        </p:nvSpPr>
        <p:spPr>
          <a:xfrm>
            <a:off x="467544" y="3645024"/>
            <a:ext cx="4572000" cy="1200329"/>
          </a:xfrm>
          <a:prstGeom prst="rect">
            <a:avLst/>
          </a:prstGeom>
        </p:spPr>
        <p:txBody>
          <a:bodyPr>
            <a:spAutoFit/>
          </a:bodyPr>
          <a:lstStyle/>
          <a:p>
            <a:r>
              <a:rPr lang="tr-TR" dirty="0" smtClean="0">
                <a:solidFill>
                  <a:srgbClr val="0000FF"/>
                </a:solidFill>
                <a:latin typeface="Arial Black" pitchFamily="34" charset="0"/>
              </a:rPr>
              <a:t>İhtiyaç noktalarında uygun çöp kovaları  veya </a:t>
            </a:r>
            <a:r>
              <a:rPr lang="tr-TR" dirty="0" err="1" smtClean="0">
                <a:solidFill>
                  <a:srgbClr val="0000FF"/>
                </a:solidFill>
                <a:latin typeface="Arial Black" pitchFamily="34" charset="0"/>
              </a:rPr>
              <a:t>geridönüşüm</a:t>
            </a:r>
            <a:r>
              <a:rPr lang="tr-TR" dirty="0" smtClean="0">
                <a:solidFill>
                  <a:srgbClr val="0000FF"/>
                </a:solidFill>
                <a:latin typeface="Arial Black" pitchFamily="34" charset="0"/>
              </a:rPr>
              <a:t> kutuları  güvenli olarak  yerleştirilmiş mi?</a:t>
            </a:r>
            <a:endParaRPr lang="tr-TR" dirty="0">
              <a:solidFill>
                <a:srgbClr val="0000FF"/>
              </a:solidFill>
              <a:latin typeface="Arial Black" pitchFamily="34" charset="0"/>
            </a:endParaRPr>
          </a:p>
        </p:txBody>
      </p:sp>
      <p:sp>
        <p:nvSpPr>
          <p:cNvPr id="9" name="5 Metin kutusu"/>
          <p:cNvSpPr txBox="1"/>
          <p:nvPr/>
        </p:nvSpPr>
        <p:spPr>
          <a:xfrm>
            <a:off x="2051720" y="476672"/>
            <a:ext cx="388843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TEMİZLİK İŞİ VE İŞÇİLERİ</a:t>
            </a:r>
            <a:endParaRPr lang="tr-TR" sz="2800" b="1" dirty="0">
              <a:solidFill>
                <a:srgbClr val="FF0000"/>
              </a:solidFill>
              <a:effectLst>
                <a:outerShdw blurRad="38100" dist="38100" dir="2700000" algn="tl">
                  <a:srgbClr val="000000">
                    <a:alpha val="43137"/>
                  </a:srgbClr>
                </a:outerShdw>
              </a:effectLst>
            </a:endParaRPr>
          </a:p>
        </p:txBody>
      </p:sp>
      <p:sp>
        <p:nvSpPr>
          <p:cNvPr id="11" name="5 Metin kutusu"/>
          <p:cNvSpPr txBox="1"/>
          <p:nvPr/>
        </p:nvSpPr>
        <p:spPr>
          <a:xfrm>
            <a:off x="2153281" y="476672"/>
            <a:ext cx="38164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TEMİZLİK İŞİ VE İŞÇİLERİ</a:t>
            </a:r>
            <a:endPar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467544" y="1412776"/>
            <a:ext cx="8136904" cy="954107"/>
          </a:xfrm>
          <a:prstGeom prst="rect">
            <a:avLst/>
          </a:prstGeom>
          <a:noFill/>
        </p:spPr>
        <p:txBody>
          <a:bodyPr wrap="square" rtlCol="0">
            <a:spAutoFit/>
          </a:bodyPr>
          <a:lstStyle/>
          <a:p>
            <a:pPr lvl="0"/>
            <a:r>
              <a:rPr lang="tr-TR" sz="2800" dirty="0" smtClean="0">
                <a:solidFill>
                  <a:srgbClr val="0070C0"/>
                </a:solidFill>
              </a:rPr>
              <a:t>Sağlam olmayan lavabo taşlarına bir an önce müdahale edilerek gerekli tedbirler alınmalıdır.</a:t>
            </a:r>
            <a:endParaRPr lang="tr-TR" sz="2800" dirty="0">
              <a:solidFill>
                <a:srgbClr val="0070C0"/>
              </a:solidFill>
            </a:endParaRPr>
          </a:p>
        </p:txBody>
      </p:sp>
      <p:pic>
        <p:nvPicPr>
          <p:cNvPr id="7" name="6 Resim" descr="C:\Users\nurullah\Desktop\lavabo taşları.jpg"/>
          <p:cNvPicPr/>
          <p:nvPr/>
        </p:nvPicPr>
        <p:blipFill>
          <a:blip r:embed="rId2" cstate="print"/>
          <a:srcRect/>
          <a:stretch>
            <a:fillRect/>
          </a:stretch>
        </p:blipFill>
        <p:spPr bwMode="auto">
          <a:xfrm>
            <a:off x="4860032" y="2420888"/>
            <a:ext cx="3888432" cy="3240360"/>
          </a:xfrm>
          <a:prstGeom prst="rect">
            <a:avLst/>
          </a:prstGeom>
          <a:noFill/>
          <a:ln w="9525">
            <a:noFill/>
            <a:miter lim="800000"/>
            <a:headEnd/>
            <a:tailEnd/>
          </a:ln>
        </p:spPr>
      </p:pic>
      <p:sp>
        <p:nvSpPr>
          <p:cNvPr id="9" name="8 Metin kutusu"/>
          <p:cNvSpPr txBox="1"/>
          <p:nvPr/>
        </p:nvSpPr>
        <p:spPr>
          <a:xfrm>
            <a:off x="683568" y="4005064"/>
            <a:ext cx="3024336" cy="1384995"/>
          </a:xfrm>
          <a:prstGeom prst="rect">
            <a:avLst/>
          </a:prstGeom>
          <a:noFill/>
        </p:spPr>
        <p:txBody>
          <a:bodyPr wrap="square" rtlCol="0">
            <a:spAutoFit/>
          </a:bodyPr>
          <a:lstStyle/>
          <a:p>
            <a:pPr lvl="0"/>
            <a:r>
              <a:rPr lang="tr-TR" sz="2800" dirty="0" smtClean="0">
                <a:solidFill>
                  <a:srgbClr val="0000FF"/>
                </a:solidFill>
              </a:rPr>
              <a:t>Lavabolarda yeterli aydınlatma sağlanmış mı?</a:t>
            </a:r>
            <a:endParaRPr lang="tr-TR" sz="2800" dirty="0">
              <a:solidFill>
                <a:srgbClr val="0000FF"/>
              </a:solidFill>
            </a:endParaRPr>
          </a:p>
        </p:txBody>
      </p:sp>
      <p:sp>
        <p:nvSpPr>
          <p:cNvPr id="10" name="5 Metin kutusu"/>
          <p:cNvSpPr txBox="1"/>
          <p:nvPr/>
        </p:nvSpPr>
        <p:spPr>
          <a:xfrm>
            <a:off x="2153281" y="476672"/>
            <a:ext cx="38164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TEMİZLİK İŞİ VE İŞÇİLERİ</a:t>
            </a:r>
            <a:endPar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179512" y="1412776"/>
            <a:ext cx="8640960" cy="1384995"/>
          </a:xfrm>
          <a:prstGeom prst="rect">
            <a:avLst/>
          </a:prstGeom>
          <a:noFill/>
        </p:spPr>
        <p:txBody>
          <a:bodyPr wrap="square" rtlCol="0">
            <a:spAutoFit/>
          </a:bodyPr>
          <a:lstStyle/>
          <a:p>
            <a:pPr lvl="0"/>
            <a:r>
              <a:rPr lang="tr-TR" sz="2800" dirty="0" smtClean="0">
                <a:solidFill>
                  <a:srgbClr val="0070C0"/>
                </a:solidFill>
              </a:rPr>
              <a:t>Tuvalet temizliği için kullanılan eldivenler ve malzemeler diğer alanların temizliğinde kesinlikle kullanılmamalıdır. Temizlikte mutlaka eldiven kullanılmalıdır.</a:t>
            </a:r>
            <a:endParaRPr lang="tr-TR" sz="2800" dirty="0">
              <a:solidFill>
                <a:srgbClr val="0070C0"/>
              </a:solidFill>
            </a:endParaRPr>
          </a:p>
        </p:txBody>
      </p:sp>
      <p:pic>
        <p:nvPicPr>
          <p:cNvPr id="10" name="9 Resim" descr="C:\Users\nurullah\Desktop\BULAIK~1.PNG"/>
          <p:cNvPicPr/>
          <p:nvPr/>
        </p:nvPicPr>
        <p:blipFill>
          <a:blip r:embed="rId2" cstate="print"/>
          <a:srcRect/>
          <a:stretch>
            <a:fillRect/>
          </a:stretch>
        </p:blipFill>
        <p:spPr bwMode="auto">
          <a:xfrm>
            <a:off x="3131840" y="2924944"/>
            <a:ext cx="4320480" cy="3528392"/>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5" name="5 Metin kutusu"/>
          <p:cNvSpPr txBox="1"/>
          <p:nvPr/>
        </p:nvSpPr>
        <p:spPr>
          <a:xfrm>
            <a:off x="2153281" y="476672"/>
            <a:ext cx="38164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TEMİZLİK İŞİ VE İŞÇİLERİ</a:t>
            </a:r>
            <a:endPar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827584" y="1412776"/>
            <a:ext cx="7416824" cy="954107"/>
          </a:xfrm>
          <a:prstGeom prst="rect">
            <a:avLst/>
          </a:prstGeom>
          <a:noFill/>
        </p:spPr>
        <p:txBody>
          <a:bodyPr wrap="square" rtlCol="0">
            <a:spAutoFit/>
          </a:bodyPr>
          <a:lstStyle/>
          <a:p>
            <a:r>
              <a:rPr lang="tr-TR" sz="2800" b="1" dirty="0" smtClean="0">
                <a:solidFill>
                  <a:srgbClr val="0000FF"/>
                </a:solidFill>
              </a:rPr>
              <a:t>Temizlik personeline minimum aşağıdaki kişisel koruyucu donanımlar (KKD) temin edilmeli</a:t>
            </a:r>
            <a:endParaRPr lang="tr-TR" sz="2800" b="1" dirty="0">
              <a:solidFill>
                <a:srgbClr val="0000FF"/>
              </a:solidFill>
            </a:endParaRPr>
          </a:p>
        </p:txBody>
      </p:sp>
      <p:sp>
        <p:nvSpPr>
          <p:cNvPr id="9" name="8 Metin kutusu"/>
          <p:cNvSpPr txBox="1"/>
          <p:nvPr/>
        </p:nvSpPr>
        <p:spPr>
          <a:xfrm>
            <a:off x="827584" y="3140968"/>
            <a:ext cx="6768752" cy="1815882"/>
          </a:xfrm>
          <a:prstGeom prst="rect">
            <a:avLst/>
          </a:prstGeom>
          <a:noFill/>
        </p:spPr>
        <p:txBody>
          <a:bodyPr wrap="square" rtlCol="0">
            <a:spAutoFit/>
          </a:bodyPr>
          <a:lstStyle/>
          <a:p>
            <a:pPr marL="514350" indent="-514350">
              <a:buAutoNum type="arabicPeriod"/>
            </a:pPr>
            <a:r>
              <a:rPr lang="tr-TR" sz="2800" b="1" dirty="0" smtClean="0">
                <a:solidFill>
                  <a:srgbClr val="0070C0"/>
                </a:solidFill>
              </a:rPr>
              <a:t>Yarım yüz maskesi</a:t>
            </a:r>
          </a:p>
          <a:p>
            <a:pPr marL="514350" indent="-514350">
              <a:buAutoNum type="arabicPeriod"/>
            </a:pPr>
            <a:r>
              <a:rPr lang="tr-TR" sz="2800" b="1" dirty="0" smtClean="0">
                <a:solidFill>
                  <a:srgbClr val="0070C0"/>
                </a:solidFill>
              </a:rPr>
              <a:t>İş elbisesi ( İşine uygun)</a:t>
            </a:r>
          </a:p>
          <a:p>
            <a:pPr marL="514350" indent="-514350">
              <a:buAutoNum type="arabicPeriod"/>
            </a:pPr>
            <a:r>
              <a:rPr lang="tr-TR" sz="2800" b="1" dirty="0" smtClean="0">
                <a:solidFill>
                  <a:srgbClr val="0070C0"/>
                </a:solidFill>
              </a:rPr>
              <a:t>Kaymaz özellikli ayakkabı veya çizme</a:t>
            </a:r>
          </a:p>
          <a:p>
            <a:pPr marL="514350" indent="-514350">
              <a:buAutoNum type="arabicPeriod"/>
            </a:pPr>
            <a:r>
              <a:rPr lang="tr-TR" sz="2800" b="1" dirty="0" smtClean="0">
                <a:solidFill>
                  <a:srgbClr val="0070C0"/>
                </a:solidFill>
              </a:rPr>
              <a:t>Eldiven </a:t>
            </a:r>
            <a:r>
              <a:rPr lang="tr-TR" sz="2400" b="1" dirty="0" smtClean="0">
                <a:solidFill>
                  <a:srgbClr val="0070C0"/>
                </a:solidFill>
              </a:rPr>
              <a:t>(</a:t>
            </a:r>
            <a:r>
              <a:rPr lang="tr-TR" sz="2400" b="1" dirty="0" err="1" smtClean="0">
                <a:solidFill>
                  <a:srgbClr val="0070C0"/>
                </a:solidFill>
              </a:rPr>
              <a:t>Kimsayallara</a:t>
            </a:r>
            <a:r>
              <a:rPr lang="tr-TR" sz="2400" b="1" dirty="0" smtClean="0">
                <a:solidFill>
                  <a:srgbClr val="0070C0"/>
                </a:solidFill>
              </a:rPr>
              <a:t> dayanıklı çok kullanımlı)</a:t>
            </a:r>
            <a:endParaRPr lang="tr-TR" sz="2800" b="1" dirty="0">
              <a:solidFill>
                <a:srgbClr val="0070C0"/>
              </a:solidFill>
            </a:endParaRPr>
          </a:p>
        </p:txBody>
      </p:sp>
      <p:sp>
        <p:nvSpPr>
          <p:cNvPr id="5" name="5 Metin kutusu"/>
          <p:cNvSpPr txBox="1"/>
          <p:nvPr/>
        </p:nvSpPr>
        <p:spPr>
          <a:xfrm>
            <a:off x="2153281" y="476672"/>
            <a:ext cx="381642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TEMİZLİK İŞİ VE İŞÇİLERİ</a:t>
            </a:r>
            <a:endPar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Dikdörtgen 1">
            <a:hlinkClick r:id="rId2" action="ppaction://hlinkfile"/>
          </p:cNvPr>
          <p:cNvSpPr/>
          <p:nvPr/>
        </p:nvSpPr>
        <p:spPr>
          <a:xfrm>
            <a:off x="2585287" y="5733256"/>
            <a:ext cx="2952411"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tr-TR" dirty="0"/>
              <a:t>KKD Taahhüt ve Teslim Formu</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176419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TEMİZ SU</a:t>
            </a:r>
            <a:endParaRPr lang="tr-TR" sz="2800" b="1" dirty="0">
              <a:solidFill>
                <a:srgbClr val="FF0000"/>
              </a:solidFill>
              <a:effectLst>
                <a:outerShdw blurRad="38100" dist="38100" dir="2700000" algn="tl">
                  <a:srgbClr val="000000">
                    <a:alpha val="43137"/>
                  </a:srgbClr>
                </a:outerShdw>
              </a:effectLst>
            </a:endParaRPr>
          </a:p>
        </p:txBody>
      </p:sp>
      <p:sp>
        <p:nvSpPr>
          <p:cNvPr id="8" name="7 Metin kutusu"/>
          <p:cNvSpPr txBox="1"/>
          <p:nvPr/>
        </p:nvSpPr>
        <p:spPr>
          <a:xfrm>
            <a:off x="467544" y="1340768"/>
            <a:ext cx="8496944" cy="1569660"/>
          </a:xfrm>
          <a:prstGeom prst="rect">
            <a:avLst/>
          </a:prstGeom>
          <a:noFill/>
        </p:spPr>
        <p:txBody>
          <a:bodyPr wrap="square" rtlCol="0">
            <a:spAutoFit/>
          </a:bodyPr>
          <a:lstStyle/>
          <a:p>
            <a:pPr lvl="0"/>
            <a:r>
              <a:rPr lang="tr-TR" sz="2400" dirty="0" smtClean="0">
                <a:solidFill>
                  <a:srgbClr val="0000FF"/>
                </a:solidFill>
              </a:rPr>
              <a:t>Öğrencilerin tuvaletteki lavabo çeşmelerinden su içmeleri önlenmeli, </a:t>
            </a:r>
            <a:r>
              <a:rPr lang="tr-TR" sz="2400" u="sng" dirty="0" smtClean="0">
                <a:solidFill>
                  <a:srgbClr val="0000FF"/>
                </a:solidFill>
              </a:rPr>
              <a:t>mümkünse</a:t>
            </a:r>
            <a:r>
              <a:rPr lang="tr-TR" sz="2400" dirty="0" smtClean="0">
                <a:solidFill>
                  <a:srgbClr val="0000FF"/>
                </a:solidFill>
              </a:rPr>
              <a:t> okula uygun görülen yerlere çeşme yaptırılarak içme suyu temin edilmeli, su depoları periyodik olarak temizlenmeli ve klorlanmalıdır.</a:t>
            </a:r>
            <a:endParaRPr lang="tr-TR" sz="2400" dirty="0">
              <a:solidFill>
                <a:srgbClr val="0000FF"/>
              </a:solidFill>
            </a:endParaRPr>
          </a:p>
        </p:txBody>
      </p:sp>
      <p:pic>
        <p:nvPicPr>
          <p:cNvPr id="36866" name="Picture 2" descr="C:\Users\Casper\Desktop\İŞ KAZ\28.jpg"/>
          <p:cNvPicPr>
            <a:picLocks noChangeAspect="1" noChangeArrowheads="1"/>
          </p:cNvPicPr>
          <p:nvPr/>
        </p:nvPicPr>
        <p:blipFill>
          <a:blip r:embed="rId2" cstate="print"/>
          <a:srcRect/>
          <a:stretch>
            <a:fillRect/>
          </a:stretch>
        </p:blipFill>
        <p:spPr bwMode="auto">
          <a:xfrm>
            <a:off x="671078" y="3075708"/>
            <a:ext cx="7456132" cy="3451034"/>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376264"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800" b="1" dirty="0" smtClean="0">
                <a:solidFill>
                  <a:srgbClr val="92D050"/>
                </a:solidFill>
                <a:effectLst>
                  <a:outerShdw blurRad="38100" dist="38100" dir="2700000" algn="tl">
                    <a:srgbClr val="000000">
                      <a:alpha val="43137"/>
                    </a:srgbClr>
                  </a:outerShdw>
                </a:effectLst>
              </a:rPr>
              <a:t>OKUL </a:t>
            </a:r>
            <a:r>
              <a:rPr lang="tr-TR" sz="2800" b="1" dirty="0" err="1" smtClean="0">
                <a:solidFill>
                  <a:srgbClr val="92D050"/>
                </a:solidFill>
                <a:effectLst>
                  <a:outerShdw blurRad="38100" dist="38100" dir="2700000" algn="tl">
                    <a:srgbClr val="000000">
                      <a:alpha val="43137"/>
                    </a:srgbClr>
                  </a:outerShdw>
                </a:effectLst>
              </a:rPr>
              <a:t>KANTİNi</a:t>
            </a:r>
            <a:endParaRPr lang="tr-TR" sz="2800" b="1" dirty="0">
              <a:solidFill>
                <a:srgbClr val="92D050"/>
              </a:solidFill>
              <a:effectLst>
                <a:outerShdw blurRad="38100" dist="38100" dir="2700000" algn="tl">
                  <a:srgbClr val="000000">
                    <a:alpha val="43137"/>
                  </a:srgbClr>
                </a:outerShdw>
              </a:effectLst>
            </a:endParaRPr>
          </a:p>
        </p:txBody>
      </p:sp>
      <p:sp>
        <p:nvSpPr>
          <p:cNvPr id="8" name="7 Metin kutusu"/>
          <p:cNvSpPr txBox="1"/>
          <p:nvPr/>
        </p:nvSpPr>
        <p:spPr>
          <a:xfrm>
            <a:off x="539552" y="1340768"/>
            <a:ext cx="8208912" cy="1200329"/>
          </a:xfrm>
          <a:prstGeom prst="rect">
            <a:avLst/>
          </a:prstGeom>
          <a:noFill/>
        </p:spPr>
        <p:txBody>
          <a:bodyPr wrap="square" rtlCol="0">
            <a:spAutoFit/>
          </a:bodyPr>
          <a:lstStyle/>
          <a:p>
            <a:pPr lvl="0"/>
            <a:r>
              <a:rPr lang="tr-TR" sz="2400" dirty="0" smtClean="0">
                <a:solidFill>
                  <a:srgbClr val="0000FF"/>
                </a:solidFill>
              </a:rPr>
              <a:t>Kantinlerde satılan yiyecek ve içeceklerin gıda yönetmeliğine uygun standartlarda olması sağlanmalı, denetimlerinin düzenli olarak yaptırılması sağlanmalıdır.</a:t>
            </a:r>
            <a:endParaRPr lang="tr-TR" sz="2400" dirty="0">
              <a:solidFill>
                <a:srgbClr val="0000FF"/>
              </a:solidFill>
            </a:endParaRPr>
          </a:p>
        </p:txBody>
      </p:sp>
      <p:sp>
        <p:nvSpPr>
          <p:cNvPr id="37889" name="Rectangle 1"/>
          <p:cNvSpPr>
            <a:spLocks noChangeArrowheads="1"/>
          </p:cNvSpPr>
          <p:nvPr/>
        </p:nvSpPr>
        <p:spPr bwMode="auto">
          <a:xfrm>
            <a:off x="107504" y="4955684"/>
            <a:ext cx="3744416" cy="156966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tr-TR" sz="2400" b="1" i="0" u="none" strike="noStrike" cap="none" normalizeH="0" baseline="0" dirty="0" smtClean="0">
                <a:ln>
                  <a:noFill/>
                </a:ln>
                <a:solidFill>
                  <a:srgbClr val="00B050"/>
                </a:solidFill>
                <a:effectLst/>
                <a:ea typeface="Times New Roman" pitchFamily="18" charset="0"/>
                <a:cs typeface="Arial" pitchFamily="34" charset="0"/>
              </a:rPr>
              <a:t>Kantinde çalışanların sigorta bilgileri kontrol edilmeli. Sigortasız çalışmalar engellenmelidir.</a:t>
            </a:r>
          </a:p>
        </p:txBody>
      </p:sp>
      <p:pic>
        <p:nvPicPr>
          <p:cNvPr id="37892" name="Picture 4" descr="C:\Users\Casper\Desktop\İŞ KAZ\29B.jpg"/>
          <p:cNvPicPr>
            <a:picLocks noChangeAspect="1" noChangeArrowheads="1"/>
          </p:cNvPicPr>
          <p:nvPr/>
        </p:nvPicPr>
        <p:blipFill>
          <a:blip r:embed="rId2" cstate="print"/>
          <a:srcRect/>
          <a:stretch>
            <a:fillRect/>
          </a:stretch>
        </p:blipFill>
        <p:spPr bwMode="auto">
          <a:xfrm>
            <a:off x="3995935" y="2780928"/>
            <a:ext cx="4667283" cy="3744416"/>
          </a:xfrm>
          <a:prstGeom prst="rect">
            <a:avLst/>
          </a:prstGeom>
        </p:spPr>
        <p:style>
          <a:lnRef idx="2">
            <a:schemeClr val="accent2"/>
          </a:lnRef>
          <a:fillRef idx="1">
            <a:schemeClr val="lt1"/>
          </a:fillRef>
          <a:effectRef idx="0">
            <a:schemeClr val="accent2"/>
          </a:effectRef>
          <a:fontRef idx="minor">
            <a:schemeClr val="dk1"/>
          </a:fontRef>
        </p:style>
      </p:pic>
      <p:pic>
        <p:nvPicPr>
          <p:cNvPr id="7"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564904"/>
            <a:ext cx="2530614" cy="2365663"/>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41226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OKUL KANTİNİ</a:t>
            </a:r>
            <a:endParaRPr lang="tr-TR" sz="2800" b="1" dirty="0">
              <a:solidFill>
                <a:srgbClr val="FF0000"/>
              </a:solidFill>
              <a:effectLst>
                <a:outerShdw blurRad="38100" dist="38100" dir="2700000" algn="tl">
                  <a:srgbClr val="000000">
                    <a:alpha val="43137"/>
                  </a:srgbClr>
                </a:outerShdw>
              </a:effectLst>
            </a:endParaRPr>
          </a:p>
        </p:txBody>
      </p:sp>
      <p:sp>
        <p:nvSpPr>
          <p:cNvPr id="8" name="7 Metin kutusu"/>
          <p:cNvSpPr txBox="1"/>
          <p:nvPr/>
        </p:nvSpPr>
        <p:spPr>
          <a:xfrm>
            <a:off x="377534" y="1196752"/>
            <a:ext cx="8352928" cy="4339650"/>
          </a:xfrm>
          <a:prstGeom prst="rect">
            <a:avLst/>
          </a:prstGeom>
          <a:noFill/>
        </p:spPr>
        <p:txBody>
          <a:bodyPr wrap="square" rtlCol="0">
            <a:spAutoFit/>
          </a:bodyPr>
          <a:lstStyle/>
          <a:p>
            <a:pPr marL="457200" lvl="0" indent="-457200">
              <a:buFont typeface="+mj-lt"/>
              <a:buAutoNum type="arabicPeriod"/>
            </a:pPr>
            <a:r>
              <a:rPr lang="tr-TR" sz="2400" dirty="0" smtClean="0">
                <a:solidFill>
                  <a:srgbClr val="0000FF"/>
                </a:solidFill>
              </a:rPr>
              <a:t>Satışa sunulan gıda maddelerinin ilgili mevzuat uyarınca Gıda,Tarım ve Hayvancılık Bakanlığından Üretim/</a:t>
            </a:r>
            <a:r>
              <a:rPr lang="tr-TR" sz="2400" dirty="0" err="1" smtClean="0">
                <a:solidFill>
                  <a:srgbClr val="0000FF"/>
                </a:solidFill>
              </a:rPr>
              <a:t>Ithalat</a:t>
            </a:r>
            <a:r>
              <a:rPr lang="tr-TR" sz="2400" dirty="0" smtClean="0">
                <a:solidFill>
                  <a:srgbClr val="0000FF"/>
                </a:solidFill>
              </a:rPr>
              <a:t> izinleri var mı?</a:t>
            </a:r>
          </a:p>
          <a:p>
            <a:pPr marL="457200" lvl="0" indent="-457200">
              <a:buFont typeface="+mj-lt"/>
              <a:buAutoNum type="arabicPeriod"/>
            </a:pPr>
            <a:endParaRPr lang="tr-TR" sz="1000" dirty="0" smtClean="0">
              <a:solidFill>
                <a:srgbClr val="0000FF"/>
              </a:solidFill>
            </a:endParaRPr>
          </a:p>
          <a:p>
            <a:pPr marL="457200" lvl="0" indent="-457200">
              <a:buFont typeface="+mj-lt"/>
              <a:buAutoNum type="arabicPeriod"/>
            </a:pPr>
            <a:r>
              <a:rPr lang="tr-TR" sz="2400" dirty="0" smtClean="0">
                <a:solidFill>
                  <a:srgbClr val="0000FF"/>
                </a:solidFill>
              </a:rPr>
              <a:t>Havalandırma ve baca her türlü kokuyu önleyecek şekilde mi?</a:t>
            </a:r>
          </a:p>
          <a:p>
            <a:pPr marL="457200" lvl="0" indent="-457200">
              <a:buFont typeface="+mj-lt"/>
              <a:buAutoNum type="arabicPeriod"/>
            </a:pPr>
            <a:endParaRPr lang="tr-TR" sz="1000" dirty="0" smtClean="0">
              <a:solidFill>
                <a:srgbClr val="0000FF"/>
              </a:solidFill>
            </a:endParaRPr>
          </a:p>
          <a:p>
            <a:pPr marL="457200" indent="-457200">
              <a:buFont typeface="+mj-lt"/>
              <a:buAutoNum type="arabicPeriod"/>
            </a:pPr>
            <a:r>
              <a:rPr lang="tr-TR" sz="2400" b="1" dirty="0" smtClean="0">
                <a:solidFill>
                  <a:srgbClr val="0000FF"/>
                </a:solidFill>
                <a:cs typeface="Arial" pitchFamily="34" charset="0"/>
              </a:rPr>
              <a:t>Kantin personeli hijyen eğitimi aldı mı?</a:t>
            </a:r>
          </a:p>
          <a:p>
            <a:pPr marL="457200" indent="-457200">
              <a:buFont typeface="+mj-lt"/>
              <a:buAutoNum type="arabicPeriod"/>
            </a:pPr>
            <a:endParaRPr lang="tr-TR" sz="1000" b="1" dirty="0" smtClean="0">
              <a:solidFill>
                <a:srgbClr val="0000FF"/>
              </a:solidFill>
              <a:cs typeface="Arial" pitchFamily="34" charset="0"/>
            </a:endParaRPr>
          </a:p>
          <a:p>
            <a:pPr marL="457200" lvl="0" indent="-457200">
              <a:buFont typeface="+mj-lt"/>
              <a:buAutoNum type="arabicPeriod"/>
            </a:pPr>
            <a:r>
              <a:rPr lang="tr-TR" sz="2400" dirty="0" smtClean="0">
                <a:solidFill>
                  <a:srgbClr val="0000FF"/>
                </a:solidFill>
              </a:rPr>
              <a:t>Çalışan personel için tüberküloz, portör muayenesi yapıldı mı?</a:t>
            </a:r>
          </a:p>
          <a:p>
            <a:pPr marL="457200" lvl="0" indent="-457200">
              <a:buFont typeface="+mj-lt"/>
              <a:buAutoNum type="arabicPeriod"/>
            </a:pPr>
            <a:endParaRPr lang="tr-TR" sz="1000" dirty="0" smtClean="0">
              <a:solidFill>
                <a:srgbClr val="0000FF"/>
              </a:solidFill>
            </a:endParaRPr>
          </a:p>
          <a:p>
            <a:pPr marL="457200" lvl="0" indent="-457200">
              <a:buFont typeface="+mj-lt"/>
              <a:buAutoNum type="arabicPeriod"/>
            </a:pPr>
            <a:r>
              <a:rPr lang="tr-TR" sz="2400" dirty="0" smtClean="0">
                <a:solidFill>
                  <a:srgbClr val="0000FF"/>
                </a:solidFill>
              </a:rPr>
              <a:t>Çöp ve her türlü atığın konulacağı kap yeterli sayıda, </a:t>
            </a:r>
          </a:p>
          <a:p>
            <a:pPr marL="457200" lvl="0" indent="-457200">
              <a:buFont typeface="+mj-lt"/>
              <a:buAutoNum type="arabicPeriod"/>
            </a:pPr>
            <a:endParaRPr lang="tr-TR" sz="1000" dirty="0" smtClean="0">
              <a:solidFill>
                <a:srgbClr val="0000FF"/>
              </a:solidFill>
            </a:endParaRPr>
          </a:p>
          <a:p>
            <a:pPr lvl="0"/>
            <a:r>
              <a:rPr lang="tr-TR" sz="2400" dirty="0" smtClean="0">
                <a:solidFill>
                  <a:srgbClr val="0000FF"/>
                </a:solidFill>
              </a:rPr>
              <a:t>       büyüklükte ve ağzı kapalı mı?</a:t>
            </a:r>
          </a:p>
          <a:p>
            <a:pPr marL="457200" lvl="0" indent="-457200">
              <a:buFont typeface="+mj-lt"/>
              <a:buAutoNum type="arabicPeriod"/>
            </a:pPr>
            <a:endParaRPr lang="tr-TR" sz="1000" dirty="0" smtClean="0">
              <a:solidFill>
                <a:srgbClr val="0000FF"/>
              </a:solidFill>
            </a:endParaRPr>
          </a:p>
          <a:p>
            <a:pPr lvl="0"/>
            <a:r>
              <a:rPr lang="tr-TR" sz="2400" dirty="0" smtClean="0">
                <a:solidFill>
                  <a:srgbClr val="0000FF"/>
                </a:solidFill>
              </a:rPr>
              <a:t>6.  Yangın için özel önlemler alınmış mı?</a:t>
            </a:r>
            <a:endParaRPr lang="tr-TR" sz="2400" dirty="0">
              <a:solidFill>
                <a:srgbClr val="0000FF"/>
              </a:solidFill>
            </a:endParaRPr>
          </a:p>
        </p:txBody>
      </p:sp>
      <p:sp>
        <p:nvSpPr>
          <p:cNvPr id="5" name="4 Dikdörtgen"/>
          <p:cNvSpPr/>
          <p:nvPr/>
        </p:nvSpPr>
        <p:spPr>
          <a:xfrm>
            <a:off x="1430778" y="6090626"/>
            <a:ext cx="6246440" cy="646331"/>
          </a:xfrm>
          <a:prstGeom prst="rect">
            <a:avLst/>
          </a:prstGeom>
        </p:spPr>
        <p:txBody>
          <a:bodyPr wrap="square">
            <a:spAutoFit/>
          </a:bodyPr>
          <a:lstStyle/>
          <a:p>
            <a:r>
              <a:rPr lang="tr-TR" dirty="0" smtClean="0">
                <a:solidFill>
                  <a:srgbClr val="FF0000"/>
                </a:solidFill>
              </a:rPr>
              <a:t>Çalışan personel temizlik kurallarına ( Tırnakların kısa kesilmiş ve iş kıyafetlerinin temiz olması) uyuyor mu?</a:t>
            </a:r>
            <a:endParaRPr lang="tr-TR" dirty="0">
              <a:solidFill>
                <a:srgbClr val="FF0000"/>
              </a:solidFill>
            </a:endParaRPr>
          </a:p>
        </p:txBody>
      </p:sp>
      <p:sp>
        <p:nvSpPr>
          <p:cNvPr id="7" name="5 Metin kutusu"/>
          <p:cNvSpPr txBox="1"/>
          <p:nvPr/>
        </p:nvSpPr>
        <p:spPr>
          <a:xfrm>
            <a:off x="3347864" y="476672"/>
            <a:ext cx="2376264"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800" b="1" dirty="0" smtClean="0">
                <a:solidFill>
                  <a:srgbClr val="92D050"/>
                </a:solidFill>
                <a:effectLst>
                  <a:outerShdw blurRad="38100" dist="38100" dir="2700000" algn="tl">
                    <a:srgbClr val="000000">
                      <a:alpha val="43137"/>
                    </a:srgbClr>
                  </a:outerShdw>
                </a:effectLst>
              </a:rPr>
              <a:t>OKUL </a:t>
            </a:r>
            <a:r>
              <a:rPr lang="tr-TR" sz="2800" b="1" dirty="0" err="1" smtClean="0">
                <a:solidFill>
                  <a:srgbClr val="92D050"/>
                </a:solidFill>
                <a:effectLst>
                  <a:outerShdw blurRad="38100" dist="38100" dir="2700000" algn="tl">
                    <a:srgbClr val="000000">
                      <a:alpha val="43137"/>
                    </a:srgbClr>
                  </a:outerShdw>
                </a:effectLst>
              </a:rPr>
              <a:t>KANTİNi</a:t>
            </a:r>
            <a:endParaRPr lang="tr-TR" sz="2800" b="1" dirty="0">
              <a:solidFill>
                <a:srgbClr val="92D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C:\Users\Casper\Desktop\İŞ KAZ\16.jpg"/>
          <p:cNvPicPr>
            <a:picLocks noChangeAspect="1" noChangeArrowheads="1"/>
          </p:cNvPicPr>
          <p:nvPr/>
        </p:nvPicPr>
        <p:blipFill>
          <a:blip r:embed="rId2" cstate="print"/>
          <a:srcRect/>
          <a:stretch>
            <a:fillRect/>
          </a:stretch>
        </p:blipFill>
        <p:spPr bwMode="auto">
          <a:xfrm>
            <a:off x="223699" y="1196752"/>
            <a:ext cx="8590461" cy="5184576"/>
          </a:xfrm>
          <a:prstGeom prst="rect">
            <a:avLst/>
          </a:prstGeom>
        </p:spPr>
        <p:style>
          <a:lnRef idx="2">
            <a:schemeClr val="accent2"/>
          </a:lnRef>
          <a:fillRef idx="1">
            <a:schemeClr val="lt1"/>
          </a:fillRef>
          <a:effectRef idx="0">
            <a:schemeClr val="accent2"/>
          </a:effectRef>
          <a:fontRef idx="minor">
            <a:schemeClr val="dk1"/>
          </a:fontRef>
        </p:style>
      </p:pic>
      <p:sp>
        <p:nvSpPr>
          <p:cNvPr id="11" name="10 Dikdörtgen"/>
          <p:cNvSpPr/>
          <p:nvPr/>
        </p:nvSpPr>
        <p:spPr>
          <a:xfrm>
            <a:off x="2339752" y="476672"/>
            <a:ext cx="4104456" cy="523220"/>
          </a:xfrm>
          <a:prstGeom prst="rect">
            <a:avLst/>
          </a:prstGeom>
        </p:spPr>
        <p:txBody>
          <a:bodyPr wrap="square">
            <a:spAutoFit/>
          </a:bodyPr>
          <a:lstStyle/>
          <a:p>
            <a:r>
              <a:rPr lang="tr-TR" sz="2800" b="1" dirty="0" smtClean="0">
                <a:solidFill>
                  <a:srgbClr val="FF0000"/>
                </a:solidFill>
                <a:effectLst>
                  <a:outerShdw blurRad="38100" dist="38100" dir="2700000" algn="tl">
                    <a:srgbClr val="000000">
                      <a:alpha val="43137"/>
                    </a:srgbClr>
                  </a:outerShdw>
                </a:effectLst>
              </a:rPr>
              <a:t>OKUL GEÇİDİ TABELASI </a:t>
            </a:r>
            <a:endParaRPr lang="tr-TR" sz="2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C:\Users\Casper\Desktop\İŞ KAZ\29A.jpg"/>
          <p:cNvPicPr>
            <a:picLocks noChangeAspect="1" noChangeArrowheads="1"/>
          </p:cNvPicPr>
          <p:nvPr/>
        </p:nvPicPr>
        <p:blipFill>
          <a:blip r:embed="rId2" cstate="print"/>
          <a:srcRect/>
          <a:stretch>
            <a:fillRect/>
          </a:stretch>
        </p:blipFill>
        <p:spPr bwMode="auto">
          <a:xfrm>
            <a:off x="3779912" y="3320833"/>
            <a:ext cx="5044710" cy="3150238"/>
          </a:xfrm>
          <a:prstGeom prst="rect">
            <a:avLst/>
          </a:prstGeom>
          <a:noFill/>
        </p:spPr>
      </p:pic>
      <p:sp>
        <p:nvSpPr>
          <p:cNvPr id="9" name="Rectangle 2"/>
          <p:cNvSpPr>
            <a:spLocks noChangeArrowheads="1"/>
          </p:cNvSpPr>
          <p:nvPr/>
        </p:nvSpPr>
        <p:spPr bwMode="auto">
          <a:xfrm>
            <a:off x="467544" y="1379384"/>
            <a:ext cx="763284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tr-TR" sz="2400" b="1" i="0" u="none" strike="noStrike" cap="none" normalizeH="0" baseline="0" dirty="0" smtClean="0">
                <a:ln>
                  <a:noFill/>
                </a:ln>
                <a:solidFill>
                  <a:srgbClr val="0000FF"/>
                </a:solidFill>
                <a:effectLst/>
                <a:ea typeface="Times New Roman" pitchFamily="18" charset="0"/>
                <a:cs typeface="Arial" pitchFamily="34" charset="0"/>
              </a:rPr>
              <a:t>Kantindeki dolu ve boş tüplerin bir arada bulundurulmaması, tüplerin kapalı ortamda bulundurulmaması, boş tüplerin derhal iade edilmesi, dolu tüplerin </a:t>
            </a:r>
            <a:r>
              <a:rPr kumimoji="0" lang="tr-TR" sz="2400" b="1" i="0" u="sng" strike="noStrike" cap="none" normalizeH="0" baseline="0" dirty="0" smtClean="0">
                <a:ln>
                  <a:noFill/>
                </a:ln>
                <a:solidFill>
                  <a:srgbClr val="FF0000"/>
                </a:solidFill>
                <a:effectLst/>
                <a:ea typeface="Times New Roman" pitchFamily="18" charset="0"/>
                <a:cs typeface="Arial" pitchFamily="34" charset="0"/>
              </a:rPr>
              <a:t>mümkünse</a:t>
            </a:r>
            <a:r>
              <a:rPr kumimoji="0" lang="tr-TR" sz="2400" b="1" i="0" u="none" strike="noStrike" cap="none" normalizeH="0" baseline="0" dirty="0" smtClean="0">
                <a:ln>
                  <a:noFill/>
                </a:ln>
                <a:solidFill>
                  <a:srgbClr val="0000FF"/>
                </a:solidFill>
                <a:effectLst/>
                <a:ea typeface="Times New Roman" pitchFamily="18" charset="0"/>
                <a:cs typeface="Arial" pitchFamily="34" charset="0"/>
              </a:rPr>
              <a:t> kantin dışında açık ortamda kafes içerisinde muhafaza edilmesi sağlanmalıdır. </a:t>
            </a:r>
            <a:endParaRPr kumimoji="0" lang="tr-TR" sz="3600" b="1" i="0" u="none" strike="noStrike" cap="none" normalizeH="0" baseline="0" dirty="0" smtClean="0">
              <a:ln>
                <a:noFill/>
              </a:ln>
              <a:solidFill>
                <a:srgbClr val="0000FF"/>
              </a:solidFill>
              <a:effectLst/>
              <a:cs typeface="Arial" pitchFamily="34" charset="0"/>
            </a:endParaRPr>
          </a:p>
        </p:txBody>
      </p:sp>
      <p:sp>
        <p:nvSpPr>
          <p:cNvPr id="5" name="5 Metin kutusu"/>
          <p:cNvSpPr txBox="1"/>
          <p:nvPr/>
        </p:nvSpPr>
        <p:spPr>
          <a:xfrm>
            <a:off x="3347864" y="476672"/>
            <a:ext cx="2376264"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800" b="1" dirty="0" smtClean="0">
                <a:solidFill>
                  <a:srgbClr val="92D050"/>
                </a:solidFill>
                <a:effectLst>
                  <a:outerShdw blurRad="38100" dist="38100" dir="2700000" algn="tl">
                    <a:srgbClr val="000000">
                      <a:alpha val="43137"/>
                    </a:srgbClr>
                  </a:outerShdw>
                </a:effectLst>
              </a:rPr>
              <a:t>OKUL </a:t>
            </a:r>
            <a:r>
              <a:rPr lang="tr-TR" sz="2800" b="1" dirty="0" err="1" smtClean="0">
                <a:solidFill>
                  <a:srgbClr val="92D050"/>
                </a:solidFill>
                <a:effectLst>
                  <a:outerShdw blurRad="38100" dist="38100" dir="2700000" algn="tl">
                    <a:srgbClr val="000000">
                      <a:alpha val="43137"/>
                    </a:srgbClr>
                  </a:outerShdw>
                </a:effectLst>
              </a:rPr>
              <a:t>KANTİNi</a:t>
            </a:r>
            <a:endParaRPr lang="tr-TR" sz="2800" b="1" dirty="0">
              <a:solidFill>
                <a:srgbClr val="92D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190821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DEVRİLME</a:t>
            </a:r>
            <a:endParaRPr lang="tr-TR" sz="2800" b="1" dirty="0">
              <a:solidFill>
                <a:srgbClr val="FF0000"/>
              </a:solidFill>
              <a:effectLst>
                <a:outerShdw blurRad="38100" dist="38100" dir="2700000" algn="tl">
                  <a:srgbClr val="000000">
                    <a:alpha val="43137"/>
                  </a:srgbClr>
                </a:outerShdw>
              </a:effectLst>
            </a:endParaRPr>
          </a:p>
        </p:txBody>
      </p:sp>
      <p:sp>
        <p:nvSpPr>
          <p:cNvPr id="55297" name="Rectangle 1"/>
          <p:cNvSpPr>
            <a:spLocks noChangeArrowheads="1"/>
          </p:cNvSpPr>
          <p:nvPr/>
        </p:nvSpPr>
        <p:spPr bwMode="auto">
          <a:xfrm>
            <a:off x="611560" y="1445875"/>
            <a:ext cx="806489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tr-TR" sz="2400" b="1" i="0" u="none" strike="noStrike" cap="none" normalizeH="0" baseline="0" dirty="0" smtClean="0">
                <a:ln>
                  <a:noFill/>
                </a:ln>
                <a:solidFill>
                  <a:srgbClr val="0000FF"/>
                </a:solidFill>
                <a:effectLst/>
                <a:cs typeface="Times New Roman" pitchFamily="18" charset="0"/>
              </a:rPr>
              <a:t>Deprem sırasında dolap vb malzemelerin düşüp yaralamaması için duvarlara iyice sabitlenmeli.</a:t>
            </a:r>
            <a:endParaRPr kumimoji="0" lang="tr-TR" sz="3600" b="1" i="0" u="none" strike="noStrike" cap="none" normalizeH="0" baseline="0" dirty="0" smtClean="0">
              <a:ln>
                <a:noFill/>
              </a:ln>
              <a:solidFill>
                <a:srgbClr val="0000FF"/>
              </a:solidFill>
              <a:effectLst/>
              <a:cs typeface="Arial" pitchFamily="34" charset="0"/>
            </a:endParaRPr>
          </a:p>
        </p:txBody>
      </p:sp>
      <p:pic>
        <p:nvPicPr>
          <p:cNvPr id="7" name="6 Resim" descr="C:\Users\nurullah\Desktop\takip edilecek işler\DUVARA MONTE.png"/>
          <p:cNvPicPr/>
          <p:nvPr/>
        </p:nvPicPr>
        <p:blipFill>
          <a:blip r:embed="rId2" cstate="print"/>
          <a:srcRect/>
          <a:stretch>
            <a:fillRect/>
          </a:stretch>
        </p:blipFill>
        <p:spPr bwMode="auto">
          <a:xfrm>
            <a:off x="611560" y="2780928"/>
            <a:ext cx="7344816"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052735"/>
            <a:ext cx="4392488" cy="5640679"/>
          </a:xfrm>
          <a:prstGeom prst="rect">
            <a:avLst/>
          </a:prstGeom>
          <a:ln/>
          <a:extLst/>
        </p:spPr>
        <p:style>
          <a:lnRef idx="2">
            <a:schemeClr val="accent2"/>
          </a:lnRef>
          <a:fillRef idx="1">
            <a:schemeClr val="lt1"/>
          </a:fillRef>
          <a:effectRef idx="0">
            <a:schemeClr val="accent2"/>
          </a:effectRef>
          <a:fontRef idx="minor">
            <a:schemeClr val="dk1"/>
          </a:fontRef>
        </p:style>
      </p:pic>
      <p:sp>
        <p:nvSpPr>
          <p:cNvPr id="5" name="5 Metin kutusu"/>
          <p:cNvSpPr txBox="1"/>
          <p:nvPr/>
        </p:nvSpPr>
        <p:spPr>
          <a:xfrm>
            <a:off x="3347864" y="476672"/>
            <a:ext cx="190821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DEVRİLME</a:t>
            </a:r>
            <a:endParaRPr lang="tr-TR"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1546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59228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SINIF KAPILARI</a:t>
            </a:r>
            <a:endParaRPr lang="tr-TR" sz="2800" b="1" dirty="0">
              <a:solidFill>
                <a:srgbClr val="FF0000"/>
              </a:solidFill>
              <a:effectLst>
                <a:outerShdw blurRad="38100" dist="38100" dir="2700000" algn="tl">
                  <a:srgbClr val="000000">
                    <a:alpha val="43137"/>
                  </a:srgbClr>
                </a:outerShdw>
              </a:effectLst>
            </a:endParaRPr>
          </a:p>
        </p:txBody>
      </p:sp>
      <p:sp>
        <p:nvSpPr>
          <p:cNvPr id="55297" name="Rectangle 1"/>
          <p:cNvSpPr>
            <a:spLocks noChangeArrowheads="1"/>
          </p:cNvSpPr>
          <p:nvPr/>
        </p:nvSpPr>
        <p:spPr bwMode="auto">
          <a:xfrm>
            <a:off x="467544" y="1261208"/>
            <a:ext cx="835292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tr-TR" sz="2400" b="1" i="0" u="none" strike="noStrike" cap="none" normalizeH="0" baseline="0" dirty="0" smtClean="0">
                <a:ln>
                  <a:noFill/>
                </a:ln>
                <a:solidFill>
                  <a:srgbClr val="0000FF"/>
                </a:solidFill>
                <a:effectLst/>
                <a:cs typeface="Times New Roman" pitchFamily="18" charset="0"/>
              </a:rPr>
              <a:t>Sınıf kapıları açılıp</a:t>
            </a:r>
            <a:r>
              <a:rPr kumimoji="0" lang="tr-TR" sz="2400" b="1" i="0" u="none" strike="noStrike" cap="none" normalizeH="0" dirty="0" smtClean="0">
                <a:ln>
                  <a:noFill/>
                </a:ln>
                <a:solidFill>
                  <a:srgbClr val="0000FF"/>
                </a:solidFill>
                <a:effectLst/>
                <a:cs typeface="Times New Roman" pitchFamily="18" charset="0"/>
              </a:rPr>
              <a:t> kapanmalarda tehlike yaratmayacak şekilde dışa açılmalıdır.</a:t>
            </a:r>
          </a:p>
          <a:p>
            <a:pPr marL="514350" lvl="0" indent="-514350" fontAlgn="base">
              <a:spcBef>
                <a:spcPct val="0"/>
              </a:spcBef>
              <a:spcAft>
                <a:spcPct val="0"/>
              </a:spcAft>
              <a:buFont typeface="+mj-lt"/>
              <a:buAutoNum type="arabicPeriod"/>
            </a:pPr>
            <a:r>
              <a:rPr lang="tr-TR" sz="2400" b="1" dirty="0" smtClean="0">
                <a:solidFill>
                  <a:srgbClr val="0000FF"/>
                </a:solidFill>
                <a:cs typeface="Arial" pitchFamily="34" charset="0"/>
              </a:rPr>
              <a:t>Sınıf kapıları acil çıkışlar için uygun mu?</a:t>
            </a:r>
            <a:endParaRPr kumimoji="0" lang="tr-TR" sz="2400" b="1" i="0" u="none" strike="noStrike" cap="none" normalizeH="0" baseline="0" dirty="0" smtClean="0">
              <a:ln>
                <a:noFill/>
              </a:ln>
              <a:solidFill>
                <a:srgbClr val="0000FF"/>
              </a:solidFill>
              <a:effectLst/>
              <a:cs typeface="Arial" pitchFamily="34" charset="0"/>
            </a:endParaRPr>
          </a:p>
        </p:txBody>
      </p:sp>
      <p:pic>
        <p:nvPicPr>
          <p:cNvPr id="57347" name="Picture 3" descr="C:\Users\Casper\AppData\Local\Packages\microsoft.windowscommunicationsapps_8wekyb3d8bbwe\LocalState\Files\560\317\image1 [153173].(null)"/>
          <p:cNvPicPr>
            <a:picLocks noChangeAspect="1" noChangeArrowheads="1"/>
          </p:cNvPicPr>
          <p:nvPr/>
        </p:nvPicPr>
        <p:blipFill>
          <a:blip r:embed="rId2" cstate="print"/>
          <a:srcRect/>
          <a:stretch>
            <a:fillRect/>
          </a:stretch>
        </p:blipFill>
        <p:spPr bwMode="auto">
          <a:xfrm>
            <a:off x="3707904" y="2691202"/>
            <a:ext cx="4824536" cy="3615680"/>
          </a:xfrm>
          <a:prstGeom prst="rect">
            <a:avLst/>
          </a:prstGeom>
          <a:noFill/>
        </p:spPr>
      </p:pic>
      <p:sp>
        <p:nvSpPr>
          <p:cNvPr id="8" name="7 Dikdörtgen"/>
          <p:cNvSpPr/>
          <p:nvPr/>
        </p:nvSpPr>
        <p:spPr>
          <a:xfrm>
            <a:off x="251520" y="2996952"/>
            <a:ext cx="3168352" cy="830997"/>
          </a:xfrm>
          <a:prstGeom prst="rect">
            <a:avLst/>
          </a:prstGeom>
        </p:spPr>
        <p:txBody>
          <a:bodyPr wrap="square">
            <a:spAutoFit/>
          </a:bodyPr>
          <a:lstStyle/>
          <a:p>
            <a:pPr marL="514350" lvl="0" indent="-514350" fontAlgn="base">
              <a:spcBef>
                <a:spcPct val="0"/>
              </a:spcBef>
              <a:spcAft>
                <a:spcPct val="0"/>
              </a:spcAft>
            </a:pPr>
            <a:r>
              <a:rPr lang="tr-TR" sz="2400" b="1" dirty="0" smtClean="0">
                <a:solidFill>
                  <a:srgbClr val="0000FF"/>
                </a:solidFill>
                <a:cs typeface="Arial" pitchFamily="34" charset="0"/>
              </a:rPr>
              <a:t> </a:t>
            </a:r>
          </a:p>
          <a:p>
            <a:pPr marL="514350" lvl="0" indent="-514350" fontAlgn="base">
              <a:spcBef>
                <a:spcPct val="0"/>
              </a:spcBef>
              <a:spcAft>
                <a:spcPct val="0"/>
              </a:spcAft>
            </a:pPr>
            <a:endParaRPr lang="tr-TR" sz="2400" b="1" dirty="0" smtClean="0">
              <a:solidFill>
                <a:srgbClr val="0000FF"/>
              </a:solidFill>
              <a:cs typeface="Arial" pitchFamily="34" charset="0"/>
            </a:endParaRPr>
          </a:p>
        </p:txBody>
      </p:sp>
      <p:sp>
        <p:nvSpPr>
          <p:cNvPr id="2" name="Dikdörtgen 1"/>
          <p:cNvSpPr/>
          <p:nvPr/>
        </p:nvSpPr>
        <p:spPr>
          <a:xfrm>
            <a:off x="-27237" y="3366284"/>
            <a:ext cx="3447109" cy="923330"/>
          </a:xfrm>
          <a:prstGeom prst="rect">
            <a:avLst/>
          </a:prstGeom>
        </p:spPr>
        <p:txBody>
          <a:bodyPr wrap="square">
            <a:spAutoFit/>
          </a:bodyPr>
          <a:lstStyle/>
          <a:p>
            <a:pPr marL="514350" lvl="0" indent="-514350" fontAlgn="base">
              <a:spcBef>
                <a:spcPct val="0"/>
              </a:spcBef>
              <a:spcAft>
                <a:spcPct val="0"/>
              </a:spcAft>
            </a:pPr>
            <a:r>
              <a:rPr lang="tr-TR" b="1" dirty="0" smtClean="0">
                <a:solidFill>
                  <a:srgbClr val="0000FF"/>
                </a:solidFill>
                <a:cs typeface="Arial" pitchFamily="34" charset="0"/>
              </a:rPr>
              <a:t>          Kapılar </a:t>
            </a:r>
            <a:r>
              <a:rPr lang="tr-TR" b="1" dirty="0">
                <a:solidFill>
                  <a:srgbClr val="0000FF"/>
                </a:solidFill>
                <a:cs typeface="Arial" pitchFamily="34" charset="0"/>
              </a:rPr>
              <a:t>açılarken koridordaki öğrencilere çarpmaması için gerekli tedbir alınmış mı?</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SINIF KAPILARI</a:t>
            </a:r>
            <a:endParaRPr lang="tr-TR" sz="2800" b="1" dirty="0">
              <a:solidFill>
                <a:srgbClr val="FF0000"/>
              </a:solidFill>
              <a:effectLst>
                <a:outerShdw blurRad="38100" dist="38100" dir="2700000" algn="tl">
                  <a:srgbClr val="000000">
                    <a:alpha val="43137"/>
                  </a:srgbClr>
                </a:outerShdw>
              </a:effectLst>
            </a:endParaRPr>
          </a:p>
        </p:txBody>
      </p:sp>
      <p:sp>
        <p:nvSpPr>
          <p:cNvPr id="55297" name="Rectangle 1"/>
          <p:cNvSpPr>
            <a:spLocks noChangeArrowheads="1"/>
          </p:cNvSpPr>
          <p:nvPr/>
        </p:nvSpPr>
        <p:spPr bwMode="auto">
          <a:xfrm>
            <a:off x="251520" y="1052736"/>
            <a:ext cx="849694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tabLst/>
            </a:pPr>
            <a:r>
              <a:rPr kumimoji="0" lang="tr-TR" sz="2400" b="1" i="0" u="none" strike="noStrike" cap="none" normalizeH="0" baseline="0" dirty="0" smtClean="0">
                <a:ln>
                  <a:noFill/>
                </a:ln>
                <a:solidFill>
                  <a:srgbClr val="0000FF"/>
                </a:solidFill>
                <a:effectLst/>
                <a:cs typeface="Arial" pitchFamily="34" charset="0"/>
              </a:rPr>
              <a:t>Sınıf</a:t>
            </a:r>
            <a:r>
              <a:rPr kumimoji="0" lang="tr-TR" sz="2400" b="1" i="0" u="none" strike="noStrike" cap="none" normalizeH="0" dirty="0" smtClean="0">
                <a:ln>
                  <a:noFill/>
                </a:ln>
                <a:solidFill>
                  <a:srgbClr val="0000FF"/>
                </a:solidFill>
                <a:effectLst/>
                <a:cs typeface="Arial" pitchFamily="34" charset="0"/>
              </a:rPr>
              <a:t> kapısının bağlantı noktaları sağlam mı?</a:t>
            </a:r>
          </a:p>
          <a:p>
            <a:pPr marL="457200" marR="0" lvl="0" indent="-457200" algn="l" defTabSz="914400" rtl="0" eaLnBrk="1" fontAlgn="base" latinLnBrk="0" hangingPunct="1">
              <a:lnSpc>
                <a:spcPct val="100000"/>
              </a:lnSpc>
              <a:spcBef>
                <a:spcPct val="0"/>
              </a:spcBef>
              <a:spcAft>
                <a:spcPct val="0"/>
              </a:spcAft>
              <a:buClrTx/>
              <a:buSzTx/>
              <a:tabLst/>
            </a:pPr>
            <a:r>
              <a:rPr lang="tr-TR" sz="2400" b="1" baseline="0" dirty="0" smtClean="0">
                <a:solidFill>
                  <a:srgbClr val="0000FF"/>
                </a:solidFill>
                <a:cs typeface="Arial" pitchFamily="34" charset="0"/>
              </a:rPr>
              <a:t>Ek bağlantıya gerek duyuluyor mu?</a:t>
            </a:r>
            <a:endParaRPr kumimoji="0" lang="tr-TR" sz="2400" b="1" i="0" u="none" strike="noStrike" cap="none" normalizeH="0" baseline="0" dirty="0" smtClean="0">
              <a:ln>
                <a:noFill/>
              </a:ln>
              <a:solidFill>
                <a:srgbClr val="0000FF"/>
              </a:solidFill>
              <a:effectLst/>
              <a:cs typeface="Arial" pitchFamily="34" charset="0"/>
            </a:endParaRPr>
          </a:p>
        </p:txBody>
      </p:sp>
      <p:pic>
        <p:nvPicPr>
          <p:cNvPr id="61442" name="Picture 2" descr="C:\Users\Casper\Desktop\İŞ KAZ\33.jpg"/>
          <p:cNvPicPr>
            <a:picLocks noChangeAspect="1" noChangeArrowheads="1"/>
          </p:cNvPicPr>
          <p:nvPr/>
        </p:nvPicPr>
        <p:blipFill>
          <a:blip r:embed="rId2" cstate="print"/>
          <a:srcRect/>
          <a:stretch>
            <a:fillRect/>
          </a:stretch>
        </p:blipFill>
        <p:spPr bwMode="auto">
          <a:xfrm>
            <a:off x="3059832" y="2351021"/>
            <a:ext cx="5760640" cy="4390347"/>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1"/>
          <p:cNvSpPr>
            <a:spLocks noChangeArrowheads="1"/>
          </p:cNvSpPr>
          <p:nvPr/>
        </p:nvSpPr>
        <p:spPr bwMode="auto">
          <a:xfrm>
            <a:off x="107504" y="4298320"/>
            <a:ext cx="295232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ctr"/>
            <a:r>
              <a:rPr lang="tr-TR" sz="2400" b="1" dirty="0" smtClean="0">
                <a:solidFill>
                  <a:srgbClr val="FF0000"/>
                </a:solidFill>
                <a:latin typeface="Tahoma"/>
              </a:rPr>
              <a:t>Zemin kaymaya, düşmeye karşı uygun malzemeden yapılmış mı?</a:t>
            </a:r>
            <a:endParaRPr lang="tr-TR" sz="2400" b="1" dirty="0">
              <a:solidFill>
                <a:srgbClr val="FF0000"/>
              </a:solidFill>
              <a:latin typeface="Tahoma"/>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52028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SINIF KAPILARI</a:t>
            </a:r>
            <a:endParaRPr lang="tr-TR" sz="2800" b="1" dirty="0">
              <a:solidFill>
                <a:srgbClr val="FF0000"/>
              </a:solidFill>
              <a:effectLst>
                <a:outerShdw blurRad="38100" dist="38100" dir="2700000" algn="tl">
                  <a:srgbClr val="000000">
                    <a:alpha val="43137"/>
                  </a:srgbClr>
                </a:outerShdw>
              </a:effectLst>
            </a:endParaRPr>
          </a:p>
        </p:txBody>
      </p:sp>
      <p:sp>
        <p:nvSpPr>
          <p:cNvPr id="55297" name="Rectangle 1"/>
          <p:cNvSpPr>
            <a:spLocks noChangeArrowheads="1"/>
          </p:cNvSpPr>
          <p:nvPr/>
        </p:nvSpPr>
        <p:spPr bwMode="auto">
          <a:xfrm>
            <a:off x="827584" y="1353542"/>
            <a:ext cx="784887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tr-TR" sz="2400" b="1" i="0" u="none" strike="noStrike" cap="none" normalizeH="0" baseline="0" dirty="0" smtClean="0">
                <a:ln>
                  <a:noFill/>
                </a:ln>
                <a:solidFill>
                  <a:srgbClr val="0000FF"/>
                </a:solidFill>
                <a:effectLst/>
                <a:cs typeface="Times New Roman" pitchFamily="18" charset="0"/>
              </a:rPr>
              <a:t>Sınıf kapı kolları öğrenciye</a:t>
            </a:r>
            <a:r>
              <a:rPr kumimoji="0" lang="tr-TR" sz="2400" b="1" i="0" u="none" strike="noStrike" cap="none" normalizeH="0" dirty="0" smtClean="0">
                <a:ln>
                  <a:noFill/>
                </a:ln>
                <a:solidFill>
                  <a:srgbClr val="0000FF"/>
                </a:solidFill>
                <a:effectLst/>
                <a:cs typeface="Times New Roman" pitchFamily="18" charset="0"/>
              </a:rPr>
              <a:t> zarar vermeyecek özellikte olmalıdır. Sivri uçlu kapı kolları değiştirilmelidir.</a:t>
            </a:r>
            <a:endParaRPr kumimoji="0" lang="tr-TR" sz="3600" b="1" i="0" u="none" strike="noStrike" cap="none" normalizeH="0" baseline="0" dirty="0" smtClean="0">
              <a:ln>
                <a:noFill/>
              </a:ln>
              <a:solidFill>
                <a:srgbClr val="0000FF"/>
              </a:solidFill>
              <a:effectLst/>
              <a:cs typeface="Arial" pitchFamily="34" charset="0"/>
            </a:endParaRPr>
          </a:p>
        </p:txBody>
      </p:sp>
      <p:pic>
        <p:nvPicPr>
          <p:cNvPr id="57346" name="Picture 2" descr="C:\Users\Casper\Desktop\İŞ KAZ\12.jpg"/>
          <p:cNvPicPr>
            <a:picLocks noChangeAspect="1" noChangeArrowheads="1"/>
          </p:cNvPicPr>
          <p:nvPr/>
        </p:nvPicPr>
        <p:blipFill>
          <a:blip r:embed="rId2" cstate="print"/>
          <a:srcRect/>
          <a:stretch>
            <a:fillRect/>
          </a:stretch>
        </p:blipFill>
        <p:spPr bwMode="auto">
          <a:xfrm>
            <a:off x="1187624" y="2708920"/>
            <a:ext cx="6916093" cy="3726503"/>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59228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SINIF KAPILARI</a:t>
            </a:r>
            <a:endParaRPr lang="tr-TR" sz="2800" b="1" dirty="0">
              <a:solidFill>
                <a:srgbClr val="FF0000"/>
              </a:solidFill>
              <a:effectLst>
                <a:outerShdw blurRad="38100" dist="38100" dir="2700000" algn="tl">
                  <a:srgbClr val="000000">
                    <a:alpha val="43137"/>
                  </a:srgbClr>
                </a:outerShdw>
              </a:effectLst>
            </a:endParaRPr>
          </a:p>
        </p:txBody>
      </p:sp>
      <p:sp>
        <p:nvSpPr>
          <p:cNvPr id="55297" name="Rectangle 1"/>
          <p:cNvSpPr>
            <a:spLocks noChangeArrowheads="1"/>
          </p:cNvSpPr>
          <p:nvPr/>
        </p:nvSpPr>
        <p:spPr bwMode="auto">
          <a:xfrm>
            <a:off x="395536" y="1261209"/>
            <a:ext cx="828092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tr-TR" sz="2400" b="1" dirty="0" smtClean="0">
                <a:solidFill>
                  <a:srgbClr val="0000FF"/>
                </a:solidFill>
                <a:cs typeface="Times New Roman" pitchFamily="18" charset="0"/>
              </a:rPr>
              <a:t>Sınıflarda öğrencilere  zarar verebilecek (Kolon köşeleri, radyatör ,metal direkler vb.) nesneler darbe emici izolasyon malzemeleri ile kaplanmış mı?</a:t>
            </a:r>
            <a:endParaRPr kumimoji="0" lang="tr-TR" sz="3600" b="1" i="0" u="none" strike="noStrike" cap="none" normalizeH="0" baseline="0" dirty="0" smtClean="0">
              <a:ln>
                <a:noFill/>
              </a:ln>
              <a:solidFill>
                <a:srgbClr val="0000FF"/>
              </a:solidFill>
              <a:effectLst/>
              <a:cs typeface="Arial" pitchFamily="34" charset="0"/>
            </a:endParaRPr>
          </a:p>
        </p:txBody>
      </p:sp>
      <p:pic>
        <p:nvPicPr>
          <p:cNvPr id="58371" name="Picture 3" descr="C:\Users\Casper\Desktop\İŞ KAZ\31a.jpg"/>
          <p:cNvPicPr>
            <a:picLocks noChangeAspect="1" noChangeArrowheads="1"/>
          </p:cNvPicPr>
          <p:nvPr/>
        </p:nvPicPr>
        <p:blipFill>
          <a:blip r:embed="rId2" cstate="print"/>
          <a:srcRect/>
          <a:stretch>
            <a:fillRect/>
          </a:stretch>
        </p:blipFill>
        <p:spPr bwMode="auto">
          <a:xfrm>
            <a:off x="3923928" y="3068960"/>
            <a:ext cx="4684487" cy="2970833"/>
          </a:xfrm>
          <a:prstGeom prst="rect">
            <a:avLst/>
          </a:prstGeom>
        </p:spPr>
        <p:style>
          <a:lnRef idx="2">
            <a:schemeClr val="accent2"/>
          </a:lnRef>
          <a:fillRef idx="1">
            <a:schemeClr val="lt1"/>
          </a:fillRef>
          <a:effectRef idx="0">
            <a:schemeClr val="accent2"/>
          </a:effectRef>
          <a:fontRef idx="minor">
            <a:schemeClr val="dk1"/>
          </a:fontRef>
        </p:style>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5" y="2461538"/>
            <a:ext cx="3569921" cy="262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1572639"/>
            <a:ext cx="4182210" cy="3136658"/>
          </a:xfrm>
          <a:prstGeom prst="rect">
            <a:avLst/>
          </a:prstGeom>
        </p:spPr>
      </p:pic>
      <p:pic>
        <p:nvPicPr>
          <p:cNvPr id="8" name="Picture 2" descr="C:\Users\Casper\Desktop\İŞ KAZ\31.jpg"/>
          <p:cNvPicPr>
            <a:picLocks noChangeAspect="1" noChangeArrowheads="1"/>
          </p:cNvPicPr>
          <p:nvPr/>
        </p:nvPicPr>
        <p:blipFill>
          <a:blip r:embed="rId3" cstate="print"/>
          <a:srcRect/>
          <a:stretch>
            <a:fillRect/>
          </a:stretch>
        </p:blipFill>
        <p:spPr bwMode="auto">
          <a:xfrm>
            <a:off x="179512" y="2564904"/>
            <a:ext cx="4320730" cy="3168352"/>
          </a:xfrm>
          <a:prstGeom prst="rect">
            <a:avLst/>
          </a:prstGeom>
        </p:spPr>
        <p:style>
          <a:lnRef idx="2">
            <a:schemeClr val="accent2"/>
          </a:lnRef>
          <a:fillRef idx="1">
            <a:schemeClr val="lt1"/>
          </a:fillRef>
          <a:effectRef idx="0">
            <a:schemeClr val="accent2"/>
          </a:effectRef>
          <a:fontRef idx="minor">
            <a:schemeClr val="dk1"/>
          </a:fontRef>
        </p:style>
      </p:pic>
      <p:sp>
        <p:nvSpPr>
          <p:cNvPr id="2" name="Slayt Numarası Yer Tutucusu 1"/>
          <p:cNvSpPr>
            <a:spLocks noGrp="1"/>
          </p:cNvSpPr>
          <p:nvPr>
            <p:ph type="sldNum" sz="quarter" idx="11"/>
          </p:nvPr>
        </p:nvSpPr>
        <p:spPr/>
        <p:txBody>
          <a:bodyPr/>
          <a:lstStyle/>
          <a:p>
            <a:fld id="{B1DEFA8C-F947-479F-BE07-76B6B3F80BF1}" type="slidenum">
              <a:rPr lang="tr-TR" smtClean="0"/>
              <a:pPr/>
              <a:t>87</a:t>
            </a:fld>
            <a:endParaRPr lang="tr-TR"/>
          </a:p>
        </p:txBody>
      </p:sp>
      <p:sp>
        <p:nvSpPr>
          <p:cNvPr id="10" name="5 Metin kutusu"/>
          <p:cNvSpPr txBox="1"/>
          <p:nvPr/>
        </p:nvSpPr>
        <p:spPr>
          <a:xfrm>
            <a:off x="3347864" y="476672"/>
            <a:ext cx="2592288"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SINIF PETEKLERİ</a:t>
            </a:r>
            <a:endParaRPr lang="tr-TR"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37168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74883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SINIF PENCERESİ</a:t>
            </a:r>
            <a:endParaRPr lang="tr-TR" sz="2800" b="1" dirty="0">
              <a:solidFill>
                <a:srgbClr val="FF0000"/>
              </a:solidFill>
              <a:effectLst>
                <a:outerShdw blurRad="38100" dist="38100" dir="2700000" algn="tl">
                  <a:srgbClr val="000000">
                    <a:alpha val="43137"/>
                  </a:srgbClr>
                </a:outerShdw>
              </a:effectLst>
            </a:endParaRPr>
          </a:p>
        </p:txBody>
      </p:sp>
      <p:sp>
        <p:nvSpPr>
          <p:cNvPr id="55297" name="Rectangle 1"/>
          <p:cNvSpPr>
            <a:spLocks noChangeArrowheads="1"/>
          </p:cNvSpPr>
          <p:nvPr/>
        </p:nvSpPr>
        <p:spPr bwMode="auto">
          <a:xfrm>
            <a:off x="971600" y="1217948"/>
            <a:ext cx="8172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tr-TR" sz="2400" b="1" dirty="0" smtClean="0">
                <a:solidFill>
                  <a:srgbClr val="0000FF"/>
                </a:solidFill>
                <a:cs typeface="Times New Roman" pitchFamily="18" charset="0"/>
              </a:rPr>
              <a:t>Pencere açıklığı tehlike yaratmayacak şekilde mi açılıyor?</a:t>
            </a:r>
            <a:endParaRPr kumimoji="0" lang="tr-TR" sz="3600" b="1" i="0" u="none" strike="noStrike" cap="none" normalizeH="0" baseline="0" dirty="0" smtClean="0">
              <a:ln>
                <a:noFill/>
              </a:ln>
              <a:solidFill>
                <a:srgbClr val="0000FF"/>
              </a:solidFill>
              <a:effectLst/>
              <a:cs typeface="Arial" pitchFamily="34" charset="0"/>
            </a:endParaRPr>
          </a:p>
        </p:txBody>
      </p:sp>
      <p:pic>
        <p:nvPicPr>
          <p:cNvPr id="62466" name="Picture 2" descr="C:\Users\Casper\Desktop\İŞ KAZ\34.jpg"/>
          <p:cNvPicPr>
            <a:picLocks noChangeAspect="1" noChangeArrowheads="1"/>
          </p:cNvPicPr>
          <p:nvPr/>
        </p:nvPicPr>
        <p:blipFill>
          <a:blip r:embed="rId2" cstate="print"/>
          <a:srcRect/>
          <a:stretch>
            <a:fillRect/>
          </a:stretch>
        </p:blipFill>
        <p:spPr bwMode="auto">
          <a:xfrm>
            <a:off x="3411239" y="2780928"/>
            <a:ext cx="5193209" cy="3649985"/>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1"/>
          <p:cNvSpPr>
            <a:spLocks noChangeArrowheads="1"/>
          </p:cNvSpPr>
          <p:nvPr/>
        </p:nvSpPr>
        <p:spPr bwMode="auto">
          <a:xfrm>
            <a:off x="586345" y="1982140"/>
            <a:ext cx="8306135"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tr-TR" sz="2000" b="1" dirty="0" smtClean="0">
                <a:solidFill>
                  <a:srgbClr val="0000FF"/>
                </a:solidFill>
                <a:cs typeface="Times New Roman" pitchFamily="18" charset="0"/>
              </a:rPr>
              <a:t>Pencere açıklığı uygun aparatla  10-15 cm açıklık bırakacak şekilde açılmalıdır.</a:t>
            </a:r>
            <a:endParaRPr kumimoji="0" lang="tr-TR" sz="3200" b="1" i="0" u="none" strike="noStrike" cap="none" normalizeH="0" baseline="0" dirty="0" smtClean="0">
              <a:ln>
                <a:noFill/>
              </a:ln>
              <a:solidFill>
                <a:srgbClr val="0000FF"/>
              </a:solidFill>
              <a:effectLst/>
              <a:cs typeface="Arial" pitchFamily="34" charset="0"/>
            </a:endParaRPr>
          </a:p>
        </p:txBody>
      </p:sp>
      <p:pic>
        <p:nvPicPr>
          <p:cNvPr id="62467" name="Picture 3" descr="C:\Users\Casper\Desktop\İŞ KAZ\35.jpg"/>
          <p:cNvPicPr>
            <a:picLocks noChangeAspect="1" noChangeArrowheads="1"/>
          </p:cNvPicPr>
          <p:nvPr/>
        </p:nvPicPr>
        <p:blipFill>
          <a:blip r:embed="rId3" cstate="print"/>
          <a:srcRect/>
          <a:stretch>
            <a:fillRect/>
          </a:stretch>
        </p:blipFill>
        <p:spPr bwMode="auto">
          <a:xfrm>
            <a:off x="216024" y="2725316"/>
            <a:ext cx="2699792" cy="3944044"/>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699792" y="479037"/>
            <a:ext cx="3132348" cy="523220"/>
          </a:xfrm>
          <a:prstGeom prst="rect">
            <a:avLst/>
          </a:prstGeom>
          <a:noFill/>
        </p:spPr>
        <p:txBody>
          <a:bodyPr wrap="square" rtlCol="0">
            <a:spAutoFit/>
          </a:bodyPr>
          <a:lstStyle/>
          <a:p>
            <a:r>
              <a:rPr lang="tr-TR" sz="2800" b="1" dirty="0" smtClean="0">
                <a:solidFill>
                  <a:srgbClr val="00B050"/>
                </a:solidFill>
                <a:effectLst>
                  <a:outerShdw blurRad="38100" dist="38100" dir="2700000" algn="tl">
                    <a:srgbClr val="000000">
                      <a:alpha val="43137"/>
                    </a:srgbClr>
                  </a:outerShdw>
                </a:effectLst>
              </a:rPr>
              <a:t>İLKYARDIM DOLABI</a:t>
            </a:r>
            <a:endParaRPr lang="tr-TR" sz="2800" b="1" dirty="0">
              <a:solidFill>
                <a:srgbClr val="00B050"/>
              </a:solidFill>
              <a:effectLst>
                <a:outerShdw blurRad="38100" dist="38100" dir="2700000" algn="tl">
                  <a:srgbClr val="000000">
                    <a:alpha val="43137"/>
                  </a:srgbClr>
                </a:outerShdw>
              </a:effectLst>
            </a:endParaRPr>
          </a:p>
        </p:txBody>
      </p:sp>
      <p:sp>
        <p:nvSpPr>
          <p:cNvPr id="55297" name="Rectangle 1"/>
          <p:cNvSpPr>
            <a:spLocks noChangeArrowheads="1"/>
          </p:cNvSpPr>
          <p:nvPr/>
        </p:nvSpPr>
        <p:spPr bwMode="auto">
          <a:xfrm>
            <a:off x="155575" y="1486525"/>
            <a:ext cx="880891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tr-TR" sz="2400" b="1" dirty="0" smtClean="0">
                <a:solidFill>
                  <a:srgbClr val="00B050"/>
                </a:solidFill>
                <a:cs typeface="Times New Roman" pitchFamily="18" charset="0"/>
              </a:rPr>
              <a:t>Tıbbi yardımı gerektirecek acil durumlarda  İlkyardım Dolabı var mı?</a:t>
            </a:r>
            <a:endParaRPr kumimoji="0" lang="tr-TR" sz="3600" b="1" i="0" u="none" strike="noStrike" cap="none" normalizeH="0" baseline="0" dirty="0" smtClean="0">
              <a:ln>
                <a:noFill/>
              </a:ln>
              <a:solidFill>
                <a:srgbClr val="00B050"/>
              </a:solidFill>
              <a:effectLst/>
              <a:cs typeface="Arial" pitchFamily="34" charset="0"/>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5540" name="Picture 4" descr="http://www.arti2isg.com/images/urun/thumb/1388343176_291213085256332.jpg"/>
          <p:cNvPicPr>
            <a:picLocks noChangeAspect="1" noChangeArrowheads="1"/>
          </p:cNvPicPr>
          <p:nvPr/>
        </p:nvPicPr>
        <p:blipFill>
          <a:blip r:embed="rId2" cstate="print"/>
          <a:srcRect/>
          <a:stretch>
            <a:fillRect/>
          </a:stretch>
        </p:blipFill>
        <p:spPr bwMode="auto">
          <a:xfrm>
            <a:off x="439740" y="2996952"/>
            <a:ext cx="1728191" cy="2808312"/>
          </a:xfrm>
          <a:prstGeom prst="rect">
            <a:avLst/>
          </a:prstGeom>
          <a:noFill/>
        </p:spPr>
      </p:pic>
      <p:pic>
        <p:nvPicPr>
          <p:cNvPr id="65542" name="Picture 6" descr="http://www.kadinlarbilir.com/wp-content/uploads/2012/10/Ecza-Dolabinda-Bulunmasi-Gereken-Malzemeler.jpg"/>
          <p:cNvPicPr>
            <a:picLocks noChangeAspect="1" noChangeArrowheads="1"/>
          </p:cNvPicPr>
          <p:nvPr/>
        </p:nvPicPr>
        <p:blipFill>
          <a:blip r:embed="rId3" cstate="print"/>
          <a:srcRect/>
          <a:stretch>
            <a:fillRect/>
          </a:stretch>
        </p:blipFill>
        <p:spPr bwMode="auto">
          <a:xfrm>
            <a:off x="3491880" y="2348880"/>
            <a:ext cx="5073408" cy="396044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2376264"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 BAHÇE KAPISI</a:t>
            </a:r>
            <a:endParaRPr lang="tr-TR" sz="2800" b="1" dirty="0">
              <a:solidFill>
                <a:srgbClr val="FF0000"/>
              </a:solidFill>
              <a:effectLst>
                <a:outerShdw blurRad="38100" dist="38100" dir="2700000" algn="tl">
                  <a:srgbClr val="000000">
                    <a:alpha val="43137"/>
                  </a:srgbClr>
                </a:outerShdw>
              </a:effectLst>
            </a:endParaRPr>
          </a:p>
        </p:txBody>
      </p:sp>
      <p:pic>
        <p:nvPicPr>
          <p:cNvPr id="15362" name="Picture 2" descr="http://i.34volt.com/foto-arsiv/istanbul/ozel-okulun-demir-kapisi-ilkogretim-ogrencisinin-uzerine-devrildi-238186.jpg"/>
          <p:cNvPicPr>
            <a:picLocks noChangeAspect="1" noChangeArrowheads="1"/>
          </p:cNvPicPr>
          <p:nvPr/>
        </p:nvPicPr>
        <p:blipFill>
          <a:blip r:embed="rId2" cstate="print"/>
          <a:srcRect/>
          <a:stretch>
            <a:fillRect/>
          </a:stretch>
        </p:blipFill>
        <p:spPr bwMode="auto">
          <a:xfrm>
            <a:off x="3635896" y="1340767"/>
            <a:ext cx="5256584" cy="4205267"/>
          </a:xfrm>
          <a:prstGeom prst="rect">
            <a:avLst/>
          </a:prstGeom>
        </p:spPr>
        <p:style>
          <a:lnRef idx="2">
            <a:schemeClr val="accent2"/>
          </a:lnRef>
          <a:fillRef idx="1">
            <a:schemeClr val="lt1"/>
          </a:fillRef>
          <a:effectRef idx="0">
            <a:schemeClr val="accent2"/>
          </a:effectRef>
          <a:fontRef idx="minor">
            <a:schemeClr val="dk1"/>
          </a:fontRef>
        </p:style>
      </p:pic>
      <p:sp>
        <p:nvSpPr>
          <p:cNvPr id="1025" name="Rectangle 1"/>
          <p:cNvSpPr>
            <a:spLocks noChangeArrowheads="1"/>
          </p:cNvSpPr>
          <p:nvPr/>
        </p:nvSpPr>
        <p:spPr bwMode="auto">
          <a:xfrm>
            <a:off x="395536" y="1955448"/>
            <a:ext cx="324036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sz="2400" b="1" dirty="0" smtClean="0">
                <a:solidFill>
                  <a:srgbClr val="0000FF"/>
                </a:solidFill>
                <a:cs typeface="Times New Roman" pitchFamily="18" charset="0"/>
              </a:rPr>
              <a:t>O</a:t>
            </a:r>
            <a:r>
              <a:rPr kumimoji="0" lang="tr-TR" sz="2400" b="1" i="0" u="none" strike="noStrike" cap="none" normalizeH="0" baseline="0" dirty="0" smtClean="0">
                <a:ln>
                  <a:noFill/>
                </a:ln>
                <a:solidFill>
                  <a:srgbClr val="0000FF"/>
                </a:solidFill>
                <a:cs typeface="Times New Roman" pitchFamily="18" charset="0"/>
              </a:rPr>
              <a:t>kul bahçe kapısının bağlantı noktalarına dikkat edilmeli gerekli görüldüğü takdirde ek bağlantılar yapılmalı</a:t>
            </a:r>
            <a:endParaRPr kumimoji="0" lang="tr-TR" sz="3600" b="1" i="0" u="none" strike="noStrike" cap="none" normalizeH="0" baseline="0" dirty="0" smtClean="0">
              <a:ln>
                <a:noFill/>
              </a:ln>
              <a:solidFill>
                <a:srgbClr val="0000FF"/>
              </a:solidFill>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4967536" y="507449"/>
            <a:ext cx="2448272" cy="523220"/>
          </a:xfrm>
          <a:prstGeom prst="rect">
            <a:avLst/>
          </a:prstGeom>
          <a:noFill/>
        </p:spPr>
        <p:txBody>
          <a:bodyPr wrap="square" rtlCol="0">
            <a:spAutoFit/>
          </a:bodyPr>
          <a:lstStyle/>
          <a:p>
            <a:r>
              <a:rPr lang="tr-TR" sz="2800" b="1" dirty="0" smtClean="0">
                <a:solidFill>
                  <a:srgbClr val="00B050"/>
                </a:solidFill>
                <a:effectLst>
                  <a:outerShdw blurRad="38100" dist="38100" dir="2700000" algn="tl">
                    <a:srgbClr val="000000">
                      <a:alpha val="43137"/>
                    </a:srgbClr>
                  </a:outerShdw>
                </a:effectLst>
              </a:rPr>
              <a:t>İLKYARDIMCI</a:t>
            </a:r>
            <a:endParaRPr lang="tr-TR" sz="2800" b="1" dirty="0">
              <a:solidFill>
                <a:srgbClr val="00B050"/>
              </a:solidFill>
              <a:effectLst>
                <a:outerShdw blurRad="38100" dist="38100" dir="2700000" algn="tl">
                  <a:srgbClr val="000000">
                    <a:alpha val="43137"/>
                  </a:srgbClr>
                </a:outerShdw>
              </a:effectLst>
            </a:endParaRPr>
          </a:p>
        </p:txBody>
      </p:sp>
      <p:sp>
        <p:nvSpPr>
          <p:cNvPr id="55297" name="Rectangle 1"/>
          <p:cNvSpPr>
            <a:spLocks noChangeArrowheads="1"/>
          </p:cNvSpPr>
          <p:nvPr/>
        </p:nvSpPr>
        <p:spPr bwMode="auto">
          <a:xfrm>
            <a:off x="395536" y="1556792"/>
            <a:ext cx="763284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tr-TR" sz="2400" b="1" dirty="0" smtClean="0">
                <a:solidFill>
                  <a:srgbClr val="00B050"/>
                </a:solidFill>
                <a:cs typeface="Times New Roman" pitchFamily="18" charset="0"/>
              </a:rPr>
              <a:t>Acil durumlara müdahale edecek </a:t>
            </a:r>
          </a:p>
          <a:p>
            <a:pPr lvl="0" fontAlgn="base">
              <a:spcBef>
                <a:spcPct val="0"/>
              </a:spcBef>
              <a:spcAft>
                <a:spcPct val="0"/>
              </a:spcAft>
            </a:pPr>
            <a:r>
              <a:rPr lang="tr-TR" sz="2400" b="1" dirty="0" smtClean="0">
                <a:solidFill>
                  <a:srgbClr val="00B050"/>
                </a:solidFill>
                <a:cs typeface="Times New Roman" pitchFamily="18" charset="0"/>
              </a:rPr>
              <a:t>İlkyardımcı belgesine sahip personel var mı?</a:t>
            </a:r>
            <a:endParaRPr kumimoji="0" lang="tr-TR" sz="3600" b="1" i="0" u="none" strike="noStrike" cap="none" normalizeH="0" baseline="0" dirty="0" smtClean="0">
              <a:ln>
                <a:noFill/>
              </a:ln>
              <a:solidFill>
                <a:srgbClr val="00B050"/>
              </a:solidFill>
              <a:effectLst/>
              <a:cs typeface="Arial" pitchFamily="34" charset="0"/>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026" name="Picture 2" descr="http://tse1.mm.bing.net/th?&amp;id=OIP.M56b8ca4e671d1a19d2c497af53272679o0&amp;w=299&amp;h=222&amp;c=0&amp;pid=1.9&amp;rs=0&amp;p=0&amp;url=http%3A%2F%2Fwww.dersimiz.com%2Filk-yardim-egitimi%2FIlk-yardimcinin-olay-yerinde-yapmasi-gerekenler-22277.html"/>
          <p:cNvPicPr>
            <a:picLocks noChangeAspect="1" noChangeArrowheads="1"/>
          </p:cNvPicPr>
          <p:nvPr/>
        </p:nvPicPr>
        <p:blipFill>
          <a:blip r:embed="rId2" cstate="print"/>
          <a:srcRect/>
          <a:stretch>
            <a:fillRect/>
          </a:stretch>
        </p:blipFill>
        <p:spPr bwMode="auto">
          <a:xfrm>
            <a:off x="4427984" y="2420888"/>
            <a:ext cx="4364269" cy="3240360"/>
          </a:xfrm>
          <a:prstGeom prst="rect">
            <a:avLst/>
          </a:prstGeom>
          <a:noFill/>
        </p:spPr>
      </p:pic>
      <p:sp>
        <p:nvSpPr>
          <p:cNvPr id="9" name="8 Dikdörtgen"/>
          <p:cNvSpPr/>
          <p:nvPr/>
        </p:nvSpPr>
        <p:spPr>
          <a:xfrm>
            <a:off x="395536" y="2636912"/>
            <a:ext cx="4572000" cy="2308324"/>
          </a:xfrm>
          <a:prstGeom prst="rect">
            <a:avLst/>
          </a:prstGeom>
        </p:spPr>
        <p:txBody>
          <a:bodyPr>
            <a:spAutoFit/>
          </a:bodyPr>
          <a:lstStyle/>
          <a:p>
            <a:r>
              <a:rPr lang="tr-TR" b="1" dirty="0" smtClean="0"/>
              <a:t>Tüm kurum ve kuruluşlarda istihdam edilen her </a:t>
            </a:r>
            <a:r>
              <a:rPr lang="tr-TR" b="1" dirty="0" smtClean="0">
                <a:solidFill>
                  <a:srgbClr val="FF0000"/>
                </a:solidFill>
              </a:rPr>
              <a:t>yirmi personel için bir </a:t>
            </a:r>
            <a:r>
              <a:rPr lang="tr-TR" b="1" dirty="0" smtClean="0"/>
              <a:t>İlkyardımcının bulundurulması zorunludur.</a:t>
            </a:r>
          </a:p>
          <a:p>
            <a:endParaRPr lang="tr-TR" b="1" dirty="0" smtClean="0"/>
          </a:p>
          <a:p>
            <a:r>
              <a:rPr lang="tr-TR" b="1" dirty="0" smtClean="0"/>
              <a:t>Mekanik cihazların yoğun bulunduğu, yangın riski yüksek olan ve yeraltı maden ocakları gibi kaza riski yüksek olan işyerlerinde her </a:t>
            </a:r>
            <a:r>
              <a:rPr lang="tr-TR" b="1" dirty="0" smtClean="0">
                <a:solidFill>
                  <a:srgbClr val="FF0000"/>
                </a:solidFill>
              </a:rPr>
              <a:t>10 personel için bir </a:t>
            </a:r>
            <a:r>
              <a:rPr lang="tr-TR" b="1" dirty="0" smtClean="0"/>
              <a:t>İlkyardımcı olmalıdır</a:t>
            </a:r>
            <a:endParaRPr lang="tr-TR" dirty="0"/>
          </a:p>
        </p:txBody>
      </p:sp>
      <p:sp>
        <p:nvSpPr>
          <p:cNvPr id="10" name="9 Dikdörtgen"/>
          <p:cNvSpPr/>
          <p:nvPr/>
        </p:nvSpPr>
        <p:spPr>
          <a:xfrm>
            <a:off x="1979712" y="507449"/>
            <a:ext cx="3600400" cy="461665"/>
          </a:xfrm>
          <a:prstGeom prst="rect">
            <a:avLst/>
          </a:prstGeom>
        </p:spPr>
        <p:txBody>
          <a:bodyPr wrap="square">
            <a:spAutoFit/>
          </a:bodyPr>
          <a:lstStyle/>
          <a:p>
            <a:r>
              <a:rPr lang="tr-TR" sz="2400" b="1" dirty="0" smtClean="0">
                <a:solidFill>
                  <a:srgbClr val="0000CC"/>
                </a:solidFill>
                <a:effectLst>
                  <a:outerShdw blurRad="38100" dist="38100" dir="2700000" algn="tl">
                    <a:srgbClr val="000000">
                      <a:alpha val="43137"/>
                    </a:srgbClr>
                  </a:outerShdw>
                </a:effectLst>
                <a:latin typeface="Trebuchet MS" pitchFamily="34" charset="0"/>
              </a:rPr>
              <a:t>DESTEK ELEMANI</a:t>
            </a:r>
            <a:endParaRPr lang="tr-TR"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763688" y="476672"/>
            <a:ext cx="460851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LABORATUVAR ve ATÖLYELER</a:t>
            </a:r>
            <a:endParaRPr lang="tr-T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5297" name="Rectangle 1"/>
          <p:cNvSpPr>
            <a:spLocks noChangeArrowheads="1"/>
          </p:cNvSpPr>
          <p:nvPr/>
        </p:nvSpPr>
        <p:spPr bwMode="auto">
          <a:xfrm>
            <a:off x="460375" y="1850923"/>
            <a:ext cx="8288089"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lvl="0" indent="-514350" fontAlgn="base">
              <a:spcBef>
                <a:spcPts val="600"/>
              </a:spcBef>
              <a:spcAft>
                <a:spcPts val="600"/>
              </a:spcAft>
              <a:buFont typeface="+mj-lt"/>
              <a:buAutoNum type="arabicPeriod"/>
            </a:pPr>
            <a:r>
              <a:rPr lang="tr-TR" sz="2400" b="1" dirty="0" smtClean="0">
                <a:solidFill>
                  <a:srgbClr val="0000FF"/>
                </a:solidFill>
                <a:cs typeface="Arial" pitchFamily="34" charset="0"/>
              </a:rPr>
              <a:t>Laboratuvarda uyarı levhaları asılmış mı?</a:t>
            </a:r>
          </a:p>
          <a:p>
            <a:pPr marL="514350" lvl="0" indent="-514350" fontAlgn="base">
              <a:spcBef>
                <a:spcPts val="600"/>
              </a:spcBef>
              <a:spcAft>
                <a:spcPts val="600"/>
              </a:spcAft>
              <a:buFont typeface="+mj-lt"/>
              <a:buAutoNum type="arabicPeriod"/>
            </a:pPr>
            <a:r>
              <a:rPr lang="tr-TR" sz="2400" b="1" dirty="0" smtClean="0">
                <a:solidFill>
                  <a:srgbClr val="0000FF"/>
                </a:solidFill>
                <a:cs typeface="Arial" pitchFamily="34" charset="0"/>
              </a:rPr>
              <a:t> Tehlikeli maddeler koruma altına alınmış mı?</a:t>
            </a:r>
          </a:p>
          <a:p>
            <a:pPr marL="514350" lvl="0" indent="-514350" fontAlgn="base">
              <a:spcBef>
                <a:spcPts val="600"/>
              </a:spcBef>
              <a:spcAft>
                <a:spcPts val="600"/>
              </a:spcAft>
              <a:buFont typeface="+mj-lt"/>
              <a:buAutoNum type="arabicPeriod"/>
            </a:pPr>
            <a:r>
              <a:rPr lang="tr-TR" sz="2400" b="1" dirty="0" smtClean="0">
                <a:solidFill>
                  <a:srgbClr val="0000FF"/>
                </a:solidFill>
                <a:cs typeface="Arial" pitchFamily="34" charset="0"/>
              </a:rPr>
              <a:t>Laboratuvarda yangın için özel önlem alınmış mı?</a:t>
            </a:r>
          </a:p>
          <a:p>
            <a:pPr marL="514350" lvl="0" indent="-514350" fontAlgn="base">
              <a:spcBef>
                <a:spcPts val="600"/>
              </a:spcBef>
              <a:spcAft>
                <a:spcPts val="600"/>
              </a:spcAft>
              <a:buFont typeface="+mj-lt"/>
              <a:buAutoNum type="arabicPeriod"/>
            </a:pPr>
            <a:r>
              <a:rPr lang="tr-TR" sz="2400" b="1" dirty="0" smtClean="0">
                <a:solidFill>
                  <a:srgbClr val="0000FF"/>
                </a:solidFill>
                <a:cs typeface="Arial" pitchFamily="34" charset="0"/>
              </a:rPr>
              <a:t>Kimyasal sızıntılara karşı gerekli önlemler alınmış mı?</a:t>
            </a:r>
          </a:p>
          <a:p>
            <a:pPr marL="514350" lvl="0" indent="-514350" fontAlgn="base">
              <a:spcBef>
                <a:spcPts val="600"/>
              </a:spcBef>
              <a:spcAft>
                <a:spcPts val="600"/>
              </a:spcAft>
              <a:buFont typeface="+mj-lt"/>
              <a:buAutoNum type="arabicPeriod"/>
            </a:pPr>
            <a:r>
              <a:rPr lang="tr-TR" sz="2400" b="1" dirty="0" smtClean="0">
                <a:solidFill>
                  <a:srgbClr val="0000FF"/>
                </a:solidFill>
                <a:cs typeface="Arial" pitchFamily="34" charset="0"/>
              </a:rPr>
              <a:t>Tehlikeli maddelerin muhafaza edildikleri yerlerde gerekli uyarı işaretleri var mı?</a:t>
            </a:r>
          </a:p>
          <a:p>
            <a:pPr marL="514350" lvl="0" indent="-514350" fontAlgn="base">
              <a:spcBef>
                <a:spcPts val="600"/>
              </a:spcBef>
              <a:spcAft>
                <a:spcPts val="600"/>
              </a:spcAft>
              <a:buFont typeface="+mj-lt"/>
              <a:buAutoNum type="arabicPeriod"/>
            </a:pPr>
            <a:r>
              <a:rPr lang="tr-TR" sz="2400" b="1" dirty="0" smtClean="0">
                <a:solidFill>
                  <a:srgbClr val="0000FF"/>
                </a:solidFill>
                <a:cs typeface="Arial" pitchFamily="34" charset="0"/>
              </a:rPr>
              <a:t>Laboratuvar panosunda laboratuvar sorumlusuna ulaşabilecek telefonlar var mı?</a:t>
            </a:r>
            <a:endParaRPr kumimoji="0" lang="tr-TR" sz="2400" b="1" i="0" u="none" strike="noStrike" cap="none" normalizeH="0" baseline="0" dirty="0" smtClean="0">
              <a:ln>
                <a:noFill/>
              </a:ln>
              <a:solidFill>
                <a:srgbClr val="0000FF"/>
              </a:solidFill>
              <a:effectLst/>
              <a:cs typeface="Arial" pitchFamily="34" charset="0"/>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00FF"/>
                </a:solidFill>
              </a:rPr>
              <a:t>LABORATUVARLAR</a:t>
            </a:r>
            <a:endParaRPr lang="tr-TR" sz="2800" b="1" dirty="0">
              <a:solidFill>
                <a:srgbClr val="0000FF"/>
              </a:solidFill>
            </a:endParaRPr>
          </a:p>
        </p:txBody>
      </p:sp>
      <p:sp>
        <p:nvSpPr>
          <p:cNvPr id="55297" name="Rectangle 1"/>
          <p:cNvSpPr>
            <a:spLocks noChangeArrowheads="1"/>
          </p:cNvSpPr>
          <p:nvPr/>
        </p:nvSpPr>
        <p:spPr bwMode="auto">
          <a:xfrm>
            <a:off x="307975" y="1743204"/>
            <a:ext cx="8728521"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lvl="0" indent="-514350" fontAlgn="base">
              <a:spcBef>
                <a:spcPts val="600"/>
              </a:spcBef>
              <a:spcAft>
                <a:spcPts val="600"/>
              </a:spcAft>
              <a:buFont typeface="+mj-lt"/>
              <a:buAutoNum type="arabicPeriod" startAt="7"/>
            </a:pPr>
            <a:r>
              <a:rPr lang="tr-TR" sz="2400" b="1" dirty="0" smtClean="0">
                <a:solidFill>
                  <a:srgbClr val="0000FF"/>
                </a:solidFill>
                <a:cs typeface="Arial" pitchFamily="34" charset="0"/>
              </a:rPr>
              <a:t>Deneyler sırasında kıyafet veya takılar dikkate alınıyor mu?</a:t>
            </a:r>
          </a:p>
          <a:p>
            <a:pPr marL="514350" lvl="0" indent="-514350" fontAlgn="base">
              <a:spcBef>
                <a:spcPts val="600"/>
              </a:spcBef>
              <a:spcAft>
                <a:spcPts val="600"/>
              </a:spcAft>
              <a:buFont typeface="+mj-lt"/>
              <a:buAutoNum type="arabicPeriod" startAt="7"/>
            </a:pPr>
            <a:r>
              <a:rPr lang="tr-TR" sz="2400" b="1" dirty="0" err="1" smtClean="0">
                <a:solidFill>
                  <a:srgbClr val="0000FF"/>
                </a:solidFill>
                <a:cs typeface="Arial" pitchFamily="34" charset="0"/>
              </a:rPr>
              <a:t>Laboratuvarda</a:t>
            </a:r>
            <a:r>
              <a:rPr lang="tr-TR" sz="2400" b="1" dirty="0" smtClean="0">
                <a:solidFill>
                  <a:srgbClr val="0000FF"/>
                </a:solidFill>
                <a:cs typeface="Arial" pitchFamily="34" charset="0"/>
              </a:rPr>
              <a:t> havalandırma ve baca tesisatları standartlara uygun mu?</a:t>
            </a:r>
          </a:p>
          <a:p>
            <a:pPr marL="514350" lvl="0" indent="-514350" fontAlgn="base">
              <a:spcBef>
                <a:spcPts val="600"/>
              </a:spcBef>
              <a:spcAft>
                <a:spcPts val="600"/>
              </a:spcAft>
              <a:buFont typeface="+mj-lt"/>
              <a:buAutoNum type="arabicPeriod" startAt="7"/>
            </a:pPr>
            <a:r>
              <a:rPr lang="tr-TR" sz="2400" b="1" dirty="0" smtClean="0">
                <a:solidFill>
                  <a:srgbClr val="0000FF"/>
                </a:solidFill>
                <a:cs typeface="Arial" pitchFamily="34" charset="0"/>
              </a:rPr>
              <a:t>Öğrencilerin tehlikeli buhar ve gazlara maruz kalmaması için gerekli tedbirler alınıyor mu?</a:t>
            </a:r>
          </a:p>
          <a:p>
            <a:pPr marL="514350" lvl="0" indent="-514350" fontAlgn="base">
              <a:spcBef>
                <a:spcPts val="600"/>
              </a:spcBef>
              <a:spcAft>
                <a:spcPts val="600"/>
              </a:spcAft>
              <a:buFont typeface="+mj-lt"/>
              <a:buAutoNum type="arabicPeriod" startAt="7"/>
            </a:pPr>
            <a:r>
              <a:rPr lang="tr-TR" sz="2400" b="1" dirty="0" smtClean="0">
                <a:solidFill>
                  <a:srgbClr val="0000FF"/>
                </a:solidFill>
                <a:cs typeface="Arial" pitchFamily="34" charset="0"/>
              </a:rPr>
              <a:t>Sıçrama ve dökülme durumu için çalışılan malzeme cinslerine göre tedbirler alınıyor mu?</a:t>
            </a:r>
          </a:p>
          <a:p>
            <a:pPr marL="514350" lvl="0" indent="-514350" fontAlgn="base">
              <a:spcBef>
                <a:spcPts val="600"/>
              </a:spcBef>
              <a:spcAft>
                <a:spcPts val="600"/>
              </a:spcAft>
              <a:buFont typeface="+mj-lt"/>
              <a:buAutoNum type="arabicPeriod" startAt="7"/>
            </a:pPr>
            <a:r>
              <a:rPr lang="tr-TR" sz="2400" b="1" dirty="0" smtClean="0">
                <a:solidFill>
                  <a:srgbClr val="0000FF"/>
                </a:solidFill>
                <a:cs typeface="Arial" pitchFamily="34" charset="0"/>
              </a:rPr>
              <a:t>Siper veya maske gibi maruziyeti engellemeye ve cihazları korumaya yönelik araçlar kullanılıyor mu?</a:t>
            </a:r>
            <a:endParaRPr kumimoji="0" lang="tr-TR" sz="2400" b="1" i="0" u="none" strike="noStrike" cap="none" normalizeH="0" baseline="0" dirty="0" smtClean="0">
              <a:ln>
                <a:noFill/>
              </a:ln>
              <a:solidFill>
                <a:srgbClr val="0000FF"/>
              </a:solidFill>
              <a:effectLst/>
              <a:cs typeface="Arial" pitchFamily="34" charset="0"/>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5" name="5 Metin kutusu"/>
          <p:cNvSpPr txBox="1"/>
          <p:nvPr/>
        </p:nvSpPr>
        <p:spPr>
          <a:xfrm>
            <a:off x="1763688" y="476672"/>
            <a:ext cx="460851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LABORATUVAR ve ATÖLYELER</a:t>
            </a:r>
            <a:endParaRPr lang="tr-T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00FF"/>
                </a:solidFill>
              </a:rPr>
              <a:t>LABORATUVARLAR</a:t>
            </a:r>
            <a:endParaRPr lang="tr-TR" sz="2800" b="1" dirty="0">
              <a:solidFill>
                <a:srgbClr val="0000FF"/>
              </a:solidFill>
            </a:endParaRPr>
          </a:p>
        </p:txBody>
      </p:sp>
      <p:sp>
        <p:nvSpPr>
          <p:cNvPr id="55297" name="Rectangle 1"/>
          <p:cNvSpPr>
            <a:spLocks noChangeArrowheads="1"/>
          </p:cNvSpPr>
          <p:nvPr/>
        </p:nvSpPr>
        <p:spPr bwMode="auto">
          <a:xfrm>
            <a:off x="162712" y="2132856"/>
            <a:ext cx="8808913"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lvl="0" indent="-514350" fontAlgn="base">
              <a:spcBef>
                <a:spcPct val="0"/>
              </a:spcBef>
              <a:spcAft>
                <a:spcPct val="0"/>
              </a:spcAft>
            </a:pPr>
            <a:r>
              <a:rPr kumimoji="0" lang="tr-TR" sz="2400" b="1" i="0" u="none" strike="noStrike" cap="none" normalizeH="0" baseline="0" dirty="0" smtClean="0">
                <a:ln>
                  <a:noFill/>
                </a:ln>
                <a:solidFill>
                  <a:srgbClr val="0000FF"/>
                </a:solidFill>
                <a:effectLst/>
                <a:cs typeface="Arial" pitchFamily="34" charset="0"/>
              </a:rPr>
              <a:t>12.</a:t>
            </a:r>
            <a:r>
              <a:rPr lang="tr-TR" sz="2400" b="1" dirty="0" smtClean="0">
                <a:solidFill>
                  <a:srgbClr val="0000FF"/>
                </a:solidFill>
                <a:cs typeface="Arial" pitchFamily="34" charset="0"/>
              </a:rPr>
              <a:t> Kimyasal atıkların imhası için gerekli olan ihtiyaçların belirlenmesi için’’Atık Sınıflandırma’’ değerlendirmeleri yapılmış mı?</a:t>
            </a:r>
          </a:p>
          <a:p>
            <a:pPr marL="514350" lvl="0" indent="-514350" fontAlgn="base">
              <a:spcBef>
                <a:spcPct val="0"/>
              </a:spcBef>
              <a:spcAft>
                <a:spcPct val="0"/>
              </a:spcAft>
            </a:pPr>
            <a:endParaRPr lang="tr-TR" sz="2400" b="1" dirty="0" smtClean="0">
              <a:solidFill>
                <a:srgbClr val="0000FF"/>
              </a:solidFill>
              <a:cs typeface="Arial" pitchFamily="34" charset="0"/>
            </a:endParaRPr>
          </a:p>
          <a:p>
            <a:pPr marL="514350" lvl="0" indent="-514350" fontAlgn="base">
              <a:spcBef>
                <a:spcPct val="0"/>
              </a:spcBef>
              <a:spcAft>
                <a:spcPct val="0"/>
              </a:spcAft>
            </a:pPr>
            <a:r>
              <a:rPr lang="tr-TR" sz="2400" b="1" dirty="0" smtClean="0">
                <a:solidFill>
                  <a:srgbClr val="0000FF"/>
                </a:solidFill>
                <a:cs typeface="Arial" pitchFamily="34" charset="0"/>
              </a:rPr>
              <a:t>13. Kimyasal atıklar gelişi güzel mi atılıyor?</a:t>
            </a: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5" name="5 Metin kutusu"/>
          <p:cNvSpPr txBox="1"/>
          <p:nvPr/>
        </p:nvSpPr>
        <p:spPr>
          <a:xfrm>
            <a:off x="1763688" y="476672"/>
            <a:ext cx="460851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LABORATUVAR ve ATÖLYELER</a:t>
            </a:r>
            <a:endParaRPr lang="tr-T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00FF"/>
                </a:solidFill>
              </a:rPr>
              <a:t>LABORATUVARLAR</a:t>
            </a:r>
            <a:endParaRPr lang="tr-TR" sz="2800" b="1" dirty="0">
              <a:solidFill>
                <a:srgbClr val="0000FF"/>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 name="6 Resim"/>
          <p:cNvPicPr/>
          <p:nvPr/>
        </p:nvPicPr>
        <p:blipFill>
          <a:blip r:embed="rId2" cstate="print"/>
          <a:stretch>
            <a:fillRect/>
          </a:stretch>
        </p:blipFill>
        <p:spPr>
          <a:xfrm>
            <a:off x="1062392" y="1340768"/>
            <a:ext cx="7182016" cy="5328592"/>
          </a:xfrm>
          <a:prstGeom prst="rect">
            <a:avLst/>
          </a:prstGeom>
        </p:spPr>
        <p:style>
          <a:lnRef idx="2">
            <a:schemeClr val="accent2"/>
          </a:lnRef>
          <a:fillRef idx="1">
            <a:schemeClr val="lt1"/>
          </a:fillRef>
          <a:effectRef idx="0">
            <a:schemeClr val="accent2"/>
          </a:effectRef>
          <a:fontRef idx="minor">
            <a:schemeClr val="dk1"/>
          </a:fontRef>
        </p:style>
      </p:pic>
      <p:sp>
        <p:nvSpPr>
          <p:cNvPr id="5" name="5 Metin kutusu"/>
          <p:cNvSpPr txBox="1"/>
          <p:nvPr/>
        </p:nvSpPr>
        <p:spPr>
          <a:xfrm>
            <a:off x="1763688" y="476672"/>
            <a:ext cx="460851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LABORATUVAR ve ATÖLYELER</a:t>
            </a:r>
            <a:endParaRPr lang="tr-T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00FF"/>
                </a:solidFill>
              </a:rPr>
              <a:t>LABORATUVARLAR</a:t>
            </a:r>
            <a:endParaRPr lang="tr-TR" sz="2800" b="1" dirty="0">
              <a:solidFill>
                <a:srgbClr val="0000FF"/>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6562" name="Picture 2" descr="C:\Users\Casper\Desktop\İŞ KAZ\32.jpg"/>
          <p:cNvPicPr>
            <a:picLocks noChangeAspect="1" noChangeArrowheads="1"/>
          </p:cNvPicPr>
          <p:nvPr/>
        </p:nvPicPr>
        <p:blipFill>
          <a:blip r:embed="rId2" cstate="print"/>
          <a:srcRect/>
          <a:stretch>
            <a:fillRect/>
          </a:stretch>
        </p:blipFill>
        <p:spPr bwMode="auto">
          <a:xfrm>
            <a:off x="1691680" y="1196752"/>
            <a:ext cx="5976664" cy="5129868"/>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347864" y="476672"/>
            <a:ext cx="4824536" cy="523220"/>
          </a:xfrm>
          <a:prstGeom prst="rect">
            <a:avLst/>
          </a:prstGeom>
          <a:noFill/>
        </p:spPr>
        <p:txBody>
          <a:bodyPr wrap="square" rtlCol="0">
            <a:spAutoFit/>
          </a:bodyPr>
          <a:lstStyle/>
          <a:p>
            <a:r>
              <a:rPr lang="tr-TR" sz="2800" b="1" dirty="0" smtClean="0">
                <a:solidFill>
                  <a:srgbClr val="0000FF"/>
                </a:solidFill>
              </a:rPr>
              <a:t>YÜKSEKTE ÇALIŞMA</a:t>
            </a:r>
            <a:endParaRPr lang="tr-TR" sz="2800" b="1" dirty="0">
              <a:solidFill>
                <a:srgbClr val="0000FF"/>
              </a:solidFill>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6 Dikdörtgen"/>
          <p:cNvSpPr/>
          <p:nvPr/>
        </p:nvSpPr>
        <p:spPr>
          <a:xfrm>
            <a:off x="2339752" y="1052736"/>
            <a:ext cx="5400600" cy="646331"/>
          </a:xfrm>
          <a:prstGeom prst="rect">
            <a:avLst/>
          </a:prstGeom>
        </p:spPr>
        <p:txBody>
          <a:bodyPr wrap="square">
            <a:spAutoFit/>
          </a:bodyPr>
          <a:lstStyle/>
          <a:p>
            <a:pPr marL="514350" lvl="0" indent="-514350" fontAlgn="base">
              <a:spcBef>
                <a:spcPct val="0"/>
              </a:spcBef>
              <a:spcAft>
                <a:spcPct val="0"/>
              </a:spcAft>
            </a:pPr>
            <a:r>
              <a:rPr lang="tr-TR" b="1" dirty="0" smtClean="0">
                <a:solidFill>
                  <a:srgbClr val="0000FF"/>
                </a:solidFill>
                <a:cs typeface="Arial" pitchFamily="34" charset="0"/>
              </a:rPr>
              <a:t>Yüksekte çalışmalar için gerekli güvenlik tedbirlerine uyuluyor mu?</a:t>
            </a:r>
          </a:p>
        </p:txBody>
      </p:sp>
      <p:pic>
        <p:nvPicPr>
          <p:cNvPr id="67588" name="Picture 4" descr="http://www.kayagrubu.com.tr/uploaded/haberler/K-2010%20Yatay%20Yaşam%20Hattı09_53_02_b.jpg"/>
          <p:cNvPicPr>
            <a:picLocks noChangeAspect="1" noChangeArrowheads="1"/>
          </p:cNvPicPr>
          <p:nvPr/>
        </p:nvPicPr>
        <p:blipFill>
          <a:blip r:embed="rId2" cstate="print"/>
          <a:srcRect/>
          <a:stretch>
            <a:fillRect/>
          </a:stretch>
        </p:blipFill>
        <p:spPr bwMode="auto">
          <a:xfrm>
            <a:off x="3563888" y="2492896"/>
            <a:ext cx="5328592" cy="3996444"/>
          </a:xfrm>
          <a:prstGeom prst="rect">
            <a:avLst/>
          </a:prstGeom>
          <a:noFill/>
        </p:spPr>
      </p:pic>
      <p:sp>
        <p:nvSpPr>
          <p:cNvPr id="9" name="8 Dikdörtgen"/>
          <p:cNvSpPr/>
          <p:nvPr/>
        </p:nvSpPr>
        <p:spPr>
          <a:xfrm>
            <a:off x="0" y="2492896"/>
            <a:ext cx="3208058" cy="1200329"/>
          </a:xfrm>
          <a:prstGeom prst="rect">
            <a:avLst/>
          </a:prstGeom>
        </p:spPr>
        <p:txBody>
          <a:bodyPr wrap="none">
            <a:spAutoFit/>
          </a:bodyPr>
          <a:lstStyle/>
          <a:p>
            <a:pPr marL="514350" lvl="0" indent="-514350" fontAlgn="base">
              <a:spcBef>
                <a:spcPct val="0"/>
              </a:spcBef>
              <a:spcAft>
                <a:spcPct val="0"/>
              </a:spcAft>
            </a:pPr>
            <a:r>
              <a:rPr lang="tr-TR" b="1" dirty="0" smtClean="0">
                <a:solidFill>
                  <a:srgbClr val="0000FF"/>
                </a:solidFill>
                <a:cs typeface="Arial" pitchFamily="34" charset="0"/>
              </a:rPr>
              <a:t>Gerekli KKD </a:t>
            </a:r>
            <a:r>
              <a:rPr lang="tr-TR" b="1" dirty="0" err="1" smtClean="0">
                <a:solidFill>
                  <a:srgbClr val="0000FF"/>
                </a:solidFill>
                <a:cs typeface="Arial" pitchFamily="34" charset="0"/>
              </a:rPr>
              <a:t>ler</a:t>
            </a:r>
            <a:r>
              <a:rPr lang="tr-TR" b="1" dirty="0" smtClean="0">
                <a:solidFill>
                  <a:srgbClr val="0000FF"/>
                </a:solidFill>
                <a:cs typeface="Arial" pitchFamily="34" charset="0"/>
              </a:rPr>
              <a:t> kullanılıyor mu?</a:t>
            </a:r>
          </a:p>
          <a:p>
            <a:pPr marL="514350" lvl="0" indent="-514350" fontAlgn="base">
              <a:spcBef>
                <a:spcPct val="0"/>
              </a:spcBef>
              <a:spcAft>
                <a:spcPct val="0"/>
              </a:spcAft>
            </a:pPr>
            <a:r>
              <a:rPr lang="tr-TR" b="1" dirty="0" smtClean="0">
                <a:solidFill>
                  <a:srgbClr val="0000FF"/>
                </a:solidFill>
                <a:cs typeface="Arial" pitchFamily="34" charset="0"/>
              </a:rPr>
              <a:t>Baret</a:t>
            </a:r>
          </a:p>
          <a:p>
            <a:pPr marL="514350" lvl="0" indent="-514350" fontAlgn="base">
              <a:spcBef>
                <a:spcPct val="0"/>
              </a:spcBef>
              <a:spcAft>
                <a:spcPct val="0"/>
              </a:spcAft>
            </a:pPr>
            <a:r>
              <a:rPr lang="tr-TR" b="1" dirty="0" smtClean="0">
                <a:solidFill>
                  <a:srgbClr val="0000FF"/>
                </a:solidFill>
                <a:cs typeface="Arial" pitchFamily="34" charset="0"/>
              </a:rPr>
              <a:t>Emniyet kemeri</a:t>
            </a:r>
          </a:p>
          <a:p>
            <a:pPr marL="514350" lvl="0" indent="-514350" fontAlgn="base">
              <a:spcBef>
                <a:spcPct val="0"/>
              </a:spcBef>
              <a:spcAft>
                <a:spcPct val="0"/>
              </a:spcAft>
            </a:pPr>
            <a:r>
              <a:rPr lang="tr-TR" b="1" dirty="0" smtClean="0">
                <a:solidFill>
                  <a:srgbClr val="0000FF"/>
                </a:solidFill>
                <a:cs typeface="Arial" pitchFamily="34" charset="0"/>
              </a:rPr>
              <a:t>vb</a:t>
            </a:r>
          </a:p>
        </p:txBody>
      </p:sp>
      <p:sp>
        <p:nvSpPr>
          <p:cNvPr id="8" name="7 Dikdörtgen"/>
          <p:cNvSpPr/>
          <p:nvPr/>
        </p:nvSpPr>
        <p:spPr>
          <a:xfrm>
            <a:off x="1475656" y="1844824"/>
            <a:ext cx="5920467" cy="461665"/>
          </a:xfrm>
          <a:prstGeom prst="rect">
            <a:avLst/>
          </a:prstGeom>
        </p:spPr>
        <p:txBody>
          <a:bodyPr wrap="none">
            <a:spAutoFit/>
          </a:bodyPr>
          <a:lstStyle/>
          <a:p>
            <a:r>
              <a:rPr lang="tr-TR" sz="2400" dirty="0" smtClean="0">
                <a:solidFill>
                  <a:srgbClr val="FF0000"/>
                </a:solidFill>
              </a:rPr>
              <a:t>Çatıya izinsiz çıkmaya karşı tedbir alınmış  mı ?</a:t>
            </a:r>
            <a:endParaRPr lang="tr-TR" sz="2400" dirty="0">
              <a:solidFill>
                <a:srgbClr val="FF000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23728" y="476672"/>
            <a:ext cx="6048672"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YAPIM VE BAKIM ONARIM İŞLERİ</a:t>
            </a:r>
            <a:endParaRPr lang="tr-TR" sz="2800" b="1" dirty="0">
              <a:solidFill>
                <a:srgbClr val="FF0000"/>
              </a:solidFill>
              <a:effectLst>
                <a:outerShdw blurRad="38100" dist="38100" dir="2700000" algn="tl">
                  <a:srgbClr val="000000">
                    <a:alpha val="43137"/>
                  </a:srgbClr>
                </a:outerShdw>
              </a:effectLst>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 name="6 Dikdörtgen"/>
          <p:cNvSpPr/>
          <p:nvPr/>
        </p:nvSpPr>
        <p:spPr>
          <a:xfrm>
            <a:off x="307975" y="1196752"/>
            <a:ext cx="8584505" cy="830997"/>
          </a:xfrm>
          <a:prstGeom prst="rect">
            <a:avLst/>
          </a:prstGeom>
        </p:spPr>
        <p:txBody>
          <a:bodyPr wrap="square">
            <a:spAutoFit/>
          </a:bodyPr>
          <a:lstStyle/>
          <a:p>
            <a:pPr lvl="0"/>
            <a:r>
              <a:rPr lang="tr-TR" sz="2400" dirty="0">
                <a:solidFill>
                  <a:srgbClr val="0070C0"/>
                </a:solidFill>
              </a:rPr>
              <a:t>Y</a:t>
            </a:r>
            <a:r>
              <a:rPr lang="tr-TR" sz="2400" dirty="0" smtClean="0">
                <a:solidFill>
                  <a:srgbClr val="0070C0"/>
                </a:solidFill>
              </a:rPr>
              <a:t>apılan ihaleler ve bakım-onarım işleri </a:t>
            </a:r>
          </a:p>
          <a:p>
            <a:pPr lvl="0"/>
            <a:r>
              <a:rPr lang="tr-TR" sz="2400" b="1" dirty="0" smtClean="0">
                <a:solidFill>
                  <a:srgbClr val="0000FF"/>
                </a:solidFill>
              </a:rPr>
              <a:t>İş Sağlığı ve Güvenliği kurallarına uygun bir şekilde yapılıyor mu?</a:t>
            </a:r>
            <a:endParaRPr lang="tr-TR" sz="2400" dirty="0">
              <a:solidFill>
                <a:srgbClr val="0000FF"/>
              </a:solidFill>
            </a:endParaRPr>
          </a:p>
        </p:txBody>
      </p:sp>
      <p:pic>
        <p:nvPicPr>
          <p:cNvPr id="1026" name="Picture 2" descr="C:\Users\Zülküf KOŞAN\Desktop\1.jpg"/>
          <p:cNvPicPr>
            <a:picLocks noChangeAspect="1" noChangeArrowheads="1"/>
          </p:cNvPicPr>
          <p:nvPr/>
        </p:nvPicPr>
        <p:blipFill>
          <a:blip r:embed="rId2" cstate="print"/>
          <a:srcRect/>
          <a:stretch>
            <a:fillRect/>
          </a:stretch>
        </p:blipFill>
        <p:spPr bwMode="auto">
          <a:xfrm>
            <a:off x="2699792" y="2348880"/>
            <a:ext cx="4553719" cy="4253568"/>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727684" y="529516"/>
            <a:ext cx="6120680"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YÜKSEKTE ÇALIŞMA – BAKIM ONARIM</a:t>
            </a:r>
            <a:endParaRPr lang="tr-TR" sz="2800" b="1" dirty="0">
              <a:solidFill>
                <a:srgbClr val="FF0000"/>
              </a:solidFill>
              <a:effectLst>
                <a:outerShdw blurRad="38100" dist="38100" dir="2700000" algn="tl">
                  <a:srgbClr val="000000">
                    <a:alpha val="43137"/>
                  </a:srgbClr>
                </a:outerShdw>
              </a:effectLst>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0" name="3 İçerik Yer Tutucusu" descr="http://www.cumhuriyet.com.tr/Archive/2014/11/27/150619_resource/fft81_mf2592378.jpg">
            <a:hlinkClick r:id="rId2"/>
          </p:cNvPr>
          <p:cNvPicPr>
            <a:picLocks/>
          </p:cNvPicPr>
          <p:nvPr/>
        </p:nvPicPr>
        <p:blipFill>
          <a:blip r:embed="rId3" cstate="print"/>
          <a:stretch>
            <a:fillRect/>
          </a:stretch>
        </p:blipFill>
        <p:spPr bwMode="auto">
          <a:xfrm>
            <a:off x="1044073" y="2348881"/>
            <a:ext cx="7651287" cy="4176464"/>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11" name="1 Başlık"/>
          <p:cNvSpPr txBox="1">
            <a:spLocks/>
          </p:cNvSpPr>
          <p:nvPr/>
        </p:nvSpPr>
        <p:spPr>
          <a:xfrm>
            <a:off x="1187624" y="1052736"/>
            <a:ext cx="7200800" cy="115212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smtClean="0">
                <a:ln>
                  <a:noFill/>
                </a:ln>
                <a:solidFill>
                  <a:srgbClr val="0000FF"/>
                </a:solidFill>
                <a:effectLst/>
                <a:uLnTx/>
                <a:uFillTx/>
                <a:latin typeface="+mj-lt"/>
                <a:ea typeface="+mj-ea"/>
                <a:cs typeface="+mj-cs"/>
              </a:rPr>
              <a:t>Okullarda da bu </a:t>
            </a:r>
            <a:r>
              <a:rPr lang="tr-TR" sz="2400" b="1" dirty="0" smtClean="0">
                <a:solidFill>
                  <a:srgbClr val="0000FF"/>
                </a:solidFill>
                <a:latin typeface="+mj-lt"/>
                <a:ea typeface="+mj-ea"/>
                <a:cs typeface="+mj-cs"/>
              </a:rPr>
              <a:t>m</a:t>
            </a:r>
            <a:r>
              <a:rPr kumimoji="0" lang="tr-TR" sz="2400" b="1" i="0" u="none" strike="noStrike" kern="1200" cap="none" spc="0" normalizeH="0" baseline="0" noProof="0" dirty="0" err="1" smtClean="0">
                <a:ln>
                  <a:noFill/>
                </a:ln>
                <a:solidFill>
                  <a:srgbClr val="0000FF"/>
                </a:solidFill>
                <a:effectLst/>
                <a:uLnTx/>
                <a:uFillTx/>
                <a:latin typeface="+mj-lt"/>
                <a:ea typeface="+mj-ea"/>
                <a:cs typeface="+mj-cs"/>
              </a:rPr>
              <a:t>anzaralar</a:t>
            </a:r>
            <a:r>
              <a:rPr kumimoji="0" lang="tr-TR" sz="2400" b="1" i="0" u="none" strike="noStrike" kern="1200" cap="none" spc="0" normalizeH="0" baseline="0" noProof="0" dirty="0" smtClean="0">
                <a:ln>
                  <a:noFill/>
                </a:ln>
                <a:solidFill>
                  <a:srgbClr val="0000FF"/>
                </a:solidFill>
                <a:effectLst/>
                <a:uLnTx/>
                <a:uFillTx/>
                <a:latin typeface="+mj-lt"/>
                <a:ea typeface="+mj-ea"/>
                <a:cs typeface="+mj-cs"/>
              </a:rPr>
              <a:t> yaşanıyor. </a:t>
            </a:r>
            <a:br>
              <a:rPr kumimoji="0" lang="tr-TR" sz="2400" b="1" i="0" u="none" strike="noStrike" kern="1200" cap="none" spc="0" normalizeH="0" baseline="0" noProof="0" dirty="0" smtClean="0">
                <a:ln>
                  <a:noFill/>
                </a:ln>
                <a:solidFill>
                  <a:srgbClr val="0000FF"/>
                </a:solidFill>
                <a:effectLst/>
                <a:uLnTx/>
                <a:uFillTx/>
                <a:latin typeface="+mj-lt"/>
                <a:ea typeface="+mj-ea"/>
                <a:cs typeface="+mj-cs"/>
              </a:rPr>
            </a:br>
            <a:r>
              <a:rPr kumimoji="0" lang="tr-TR" sz="2400" b="1" i="0" u="none" strike="noStrike" kern="1200" cap="none" spc="0" normalizeH="0" baseline="0" noProof="0" dirty="0" smtClean="0">
                <a:ln>
                  <a:noFill/>
                </a:ln>
                <a:solidFill>
                  <a:srgbClr val="0000FF"/>
                </a:solidFill>
                <a:effectLst/>
                <a:uLnTx/>
                <a:uFillTx/>
                <a:latin typeface="+mj-lt"/>
                <a:ea typeface="+mj-ea"/>
                <a:cs typeface="+mj-cs"/>
              </a:rPr>
              <a:t>İşveren bu tür çalışmaları derhal durdurmalı</a:t>
            </a:r>
            <a:endParaRPr kumimoji="0" lang="tr-TR" sz="2400" b="1" i="0" u="none" strike="noStrike" kern="1200" cap="none" spc="0" normalizeH="0" baseline="0" noProof="0" dirty="0">
              <a:ln>
                <a:noFill/>
              </a:ln>
              <a:solidFill>
                <a:srgbClr val="0000FF"/>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699792" y="476672"/>
            <a:ext cx="2664296" cy="523220"/>
          </a:xfrm>
          <a:prstGeom prst="rect">
            <a:avLst/>
          </a:prstGeom>
          <a:noFill/>
        </p:spPr>
        <p:txBody>
          <a:bodyPr wrap="square" rtlCol="0">
            <a:spAutoFit/>
          </a:bodyPr>
          <a:lstStyle/>
          <a:p>
            <a:r>
              <a:rPr lang="tr-TR" sz="2800" b="1" dirty="0" smtClean="0">
                <a:solidFill>
                  <a:srgbClr val="FF0000"/>
                </a:solidFill>
                <a:effectLst>
                  <a:outerShdw blurRad="38100" dist="38100" dir="2700000" algn="tl">
                    <a:srgbClr val="000000">
                      <a:alpha val="43137"/>
                    </a:srgbClr>
                  </a:outerShdw>
                </a:effectLst>
              </a:rPr>
              <a:t>BAKIM ONARIM</a:t>
            </a:r>
            <a:endParaRPr lang="tr-TR" sz="2800" b="1" dirty="0">
              <a:solidFill>
                <a:srgbClr val="FF0000"/>
              </a:solidFill>
              <a:effectLst>
                <a:outerShdw blurRad="38100" dist="38100" dir="2700000" algn="tl">
                  <a:srgbClr val="000000">
                    <a:alpha val="43137"/>
                  </a:srgbClr>
                </a:outerShdw>
              </a:effectLst>
            </a:endParaRPr>
          </a:p>
        </p:txBody>
      </p:sp>
      <p:sp>
        <p:nvSpPr>
          <p:cNvPr id="65538" name="AutoShape 2" descr="ilk yardım dolabı levh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1" name="1 Başlık"/>
          <p:cNvSpPr txBox="1">
            <a:spLocks/>
          </p:cNvSpPr>
          <p:nvPr/>
        </p:nvSpPr>
        <p:spPr>
          <a:xfrm>
            <a:off x="307975" y="1052736"/>
            <a:ext cx="8368481" cy="129614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smtClean="0">
                <a:ln>
                  <a:noFill/>
                </a:ln>
                <a:solidFill>
                  <a:srgbClr val="0000FF"/>
                </a:solidFill>
                <a:effectLst/>
                <a:uLnTx/>
                <a:uFillTx/>
                <a:latin typeface="+mj-lt"/>
                <a:ea typeface="+mj-ea"/>
                <a:cs typeface="+mj-cs"/>
              </a:rPr>
              <a:t>Bakım Onarım çalışmaları yapılırken çevre güvenliğine dikkat ediliyor mu?</a:t>
            </a:r>
            <a:endParaRPr kumimoji="0" lang="tr-TR" sz="2400" b="1" i="0" u="none" strike="noStrike" kern="1200" cap="none" spc="0" normalizeH="0" baseline="0" noProof="0" dirty="0">
              <a:ln>
                <a:noFill/>
              </a:ln>
              <a:solidFill>
                <a:srgbClr val="0000FF"/>
              </a:solidFill>
              <a:effectLst/>
              <a:uLnTx/>
              <a:uFillTx/>
              <a:latin typeface="+mj-lt"/>
              <a:ea typeface="+mj-ea"/>
              <a:cs typeface="+mj-cs"/>
            </a:endParaRPr>
          </a:p>
        </p:txBody>
      </p:sp>
      <p:pic>
        <p:nvPicPr>
          <p:cNvPr id="7" name="6 Resim"/>
          <p:cNvPicPr/>
          <p:nvPr/>
        </p:nvPicPr>
        <p:blipFill>
          <a:blip r:embed="rId2" cstate="print"/>
          <a:stretch>
            <a:fillRect/>
          </a:stretch>
        </p:blipFill>
        <p:spPr>
          <a:xfrm>
            <a:off x="1403648" y="2204863"/>
            <a:ext cx="5904656" cy="4524347"/>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TotalTime>
  <Words>3544</Words>
  <Application>Microsoft Office PowerPoint</Application>
  <PresentationFormat>Ekran Gösterisi (4:3)</PresentationFormat>
  <Paragraphs>594</Paragraphs>
  <Slides>149</Slides>
  <Notes>3</Notes>
  <HiddenSlides>0</HiddenSlides>
  <MMClips>0</MMClips>
  <ScaleCrop>false</ScaleCrop>
  <HeadingPairs>
    <vt:vector size="4" baseType="variant">
      <vt:variant>
        <vt:lpstr>Tema</vt:lpstr>
      </vt:variant>
      <vt:variant>
        <vt:i4>1</vt:i4>
      </vt:variant>
      <vt:variant>
        <vt:lpstr>Slayt Başlıkları</vt:lpstr>
      </vt:variant>
      <vt:variant>
        <vt:i4>149</vt:i4>
      </vt:variant>
    </vt:vector>
  </HeadingPairs>
  <TitlesOfParts>
    <vt:vector size="150"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OFİS ORTAMLARINDA YAŞANAN KAZALAR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vt:lpstr>
      <vt:lpstr>PowerPoint Sunusu</vt:lpstr>
      <vt:lpstr>PowerPoint Sunusu</vt:lpstr>
      <vt:lpstr>Tehlike ve Risk Kavramları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Casper</dc:creator>
  <cp:lastModifiedBy>Cumra Anadolu Lisesi</cp:lastModifiedBy>
  <cp:revision>306</cp:revision>
  <dcterms:created xsi:type="dcterms:W3CDTF">2016-01-06T21:55:37Z</dcterms:created>
  <dcterms:modified xsi:type="dcterms:W3CDTF">2021-12-30T08:50:03Z</dcterms:modified>
</cp:coreProperties>
</file>